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0693400" cy="10693400"/>
  <p:notesSz cx="6858000" cy="9144000"/>
  <p:embeddedFontLst>
    <p:embeddedFont>
      <p:font typeface="Open Sans Bold" panose="020B0604020202020204" charset="0"/>
      <p:regular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6" d="100"/>
          <a:sy n="46" d="100"/>
        </p:scale>
        <p:origin x="163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7184" y="1740985"/>
            <a:ext cx="10298798" cy="7180612"/>
            <a:chOff x="0" y="0"/>
            <a:chExt cx="3690857" cy="257336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3690856" cy="2573369"/>
            </a:xfrm>
            <a:custGeom>
              <a:avLst/>
              <a:gdLst/>
              <a:ahLst/>
              <a:cxnLst/>
              <a:rect l="l" t="t" r="r" b="b"/>
              <a:pathLst>
                <a:path w="3690856" h="2573369">
                  <a:moveTo>
                    <a:pt x="27814" y="0"/>
                  </a:moveTo>
                  <a:lnTo>
                    <a:pt x="3663042" y="0"/>
                  </a:lnTo>
                  <a:cubicBezTo>
                    <a:pt x="3670419" y="0"/>
                    <a:pt x="3677494" y="2930"/>
                    <a:pt x="3682710" y="8147"/>
                  </a:cubicBezTo>
                  <a:cubicBezTo>
                    <a:pt x="3687926" y="13363"/>
                    <a:pt x="3690856" y="20437"/>
                    <a:pt x="3690856" y="27814"/>
                  </a:cubicBezTo>
                  <a:lnTo>
                    <a:pt x="3690856" y="2545555"/>
                  </a:lnTo>
                  <a:cubicBezTo>
                    <a:pt x="3690856" y="2552932"/>
                    <a:pt x="3687926" y="2560007"/>
                    <a:pt x="3682710" y="2565223"/>
                  </a:cubicBezTo>
                  <a:cubicBezTo>
                    <a:pt x="3677494" y="2570439"/>
                    <a:pt x="3670419" y="2573369"/>
                    <a:pt x="3663042" y="2573369"/>
                  </a:cubicBezTo>
                  <a:lnTo>
                    <a:pt x="27814" y="2573369"/>
                  </a:lnTo>
                  <a:cubicBezTo>
                    <a:pt x="20437" y="2573369"/>
                    <a:pt x="13363" y="2570439"/>
                    <a:pt x="8147" y="2565223"/>
                  </a:cubicBezTo>
                  <a:cubicBezTo>
                    <a:pt x="2930" y="2560007"/>
                    <a:pt x="0" y="2552932"/>
                    <a:pt x="0" y="2545555"/>
                  </a:cubicBezTo>
                  <a:lnTo>
                    <a:pt x="0" y="27814"/>
                  </a:lnTo>
                  <a:cubicBezTo>
                    <a:pt x="0" y="20437"/>
                    <a:pt x="2930" y="13363"/>
                    <a:pt x="8147" y="8147"/>
                  </a:cubicBezTo>
                  <a:cubicBezTo>
                    <a:pt x="13363" y="2930"/>
                    <a:pt x="20437" y="0"/>
                    <a:pt x="27814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004AAD"/>
              </a:solidFill>
              <a:prstDash val="solid"/>
              <a:round/>
            </a:ln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3690857" cy="260194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4212000" y="3927180"/>
            <a:ext cx="2268000" cy="1134000"/>
            <a:chOff x="0" y="0"/>
            <a:chExt cx="812800" cy="4064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406400"/>
            </a:xfrm>
            <a:custGeom>
              <a:avLst/>
              <a:gdLst/>
              <a:ahLst/>
              <a:cxnLst/>
              <a:rect l="l" t="t" r="r" b="b"/>
              <a:pathLst>
                <a:path w="812800" h="406400">
                  <a:moveTo>
                    <a:pt x="609600" y="0"/>
                  </a:moveTo>
                  <a:cubicBezTo>
                    <a:pt x="721824" y="0"/>
                    <a:pt x="812800" y="90976"/>
                    <a:pt x="812800" y="203200"/>
                  </a:cubicBezTo>
                  <a:cubicBezTo>
                    <a:pt x="812800" y="315424"/>
                    <a:pt x="721824" y="406400"/>
                    <a:pt x="609600" y="406400"/>
                  </a:cubicBezTo>
                  <a:lnTo>
                    <a:pt x="203200" y="406400"/>
                  </a:lnTo>
                  <a:cubicBezTo>
                    <a:pt x="90976" y="406400"/>
                    <a:pt x="0" y="315424"/>
                    <a:pt x="0" y="203200"/>
                  </a:cubicBezTo>
                  <a:cubicBezTo>
                    <a:pt x="0" y="90976"/>
                    <a:pt x="90976" y="0"/>
                    <a:pt x="203200" y="0"/>
                  </a:cubicBezTo>
                  <a:close/>
                </a:path>
              </a:pathLst>
            </a:custGeom>
            <a:solidFill>
              <a:srgbClr val="86C6CF"/>
            </a:solidFill>
            <a:ln w="38100" cap="sq">
              <a:solidFill>
                <a:srgbClr val="000000"/>
              </a:solidFill>
              <a:prstDash val="solid"/>
              <a:miter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812800" cy="444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799"/>
                </a:lnSpc>
              </a:pPr>
              <a:r>
                <a:rPr lang="en-US" sz="1999" b="1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Profil du .....</a:t>
              </a:r>
            </a:p>
            <a:p>
              <a:pPr algn="ctr">
                <a:lnSpc>
                  <a:spcPts val="2799"/>
                </a:lnSpc>
              </a:pPr>
              <a:r>
                <a:rPr lang="en-US" sz="1999" b="1">
                  <a:solidFill>
                    <a:srgbClr val="000000"/>
                  </a:solidFill>
                  <a:latin typeface="Open Sans Bold"/>
                  <a:ea typeface="Open Sans Bold"/>
                  <a:cs typeface="Open Sans Bold"/>
                  <a:sym typeface="Open Sans Bold"/>
                </a:rPr>
                <a:t>2025-2026</a:t>
              </a:r>
            </a:p>
          </p:txBody>
        </p:sp>
      </p:grpSp>
      <p:pic>
        <p:nvPicPr>
          <p:cNvPr id="8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0754" y="1921535"/>
            <a:ext cx="4119260" cy="3875897"/>
          </a:xfrm>
          <a:prstGeom prst="rect">
            <a:avLst/>
          </a:prstGeom>
        </p:spPr>
      </p:pic>
      <p:grpSp>
        <p:nvGrpSpPr>
          <p:cNvPr id="9" name="Group 9"/>
          <p:cNvGrpSpPr/>
          <p:nvPr/>
        </p:nvGrpSpPr>
        <p:grpSpPr>
          <a:xfrm>
            <a:off x="347264" y="2296476"/>
            <a:ext cx="3464839" cy="6326733"/>
            <a:chOff x="0" y="0"/>
            <a:chExt cx="1241720" cy="2267358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1241720" cy="2267358"/>
            </a:xfrm>
            <a:custGeom>
              <a:avLst/>
              <a:gdLst/>
              <a:ahLst/>
              <a:cxnLst/>
              <a:rect l="l" t="t" r="r" b="b"/>
              <a:pathLst>
                <a:path w="1241720" h="2267358">
                  <a:moveTo>
                    <a:pt x="82674" y="0"/>
                  </a:moveTo>
                  <a:lnTo>
                    <a:pt x="1159046" y="0"/>
                  </a:lnTo>
                  <a:cubicBezTo>
                    <a:pt x="1180973" y="0"/>
                    <a:pt x="1202001" y="8710"/>
                    <a:pt x="1217506" y="24215"/>
                  </a:cubicBezTo>
                  <a:cubicBezTo>
                    <a:pt x="1233010" y="39719"/>
                    <a:pt x="1241720" y="60747"/>
                    <a:pt x="1241720" y="82674"/>
                  </a:cubicBezTo>
                  <a:lnTo>
                    <a:pt x="1241720" y="2184684"/>
                  </a:lnTo>
                  <a:cubicBezTo>
                    <a:pt x="1241720" y="2206611"/>
                    <a:pt x="1233010" y="2227639"/>
                    <a:pt x="1217506" y="2243144"/>
                  </a:cubicBezTo>
                  <a:cubicBezTo>
                    <a:pt x="1202001" y="2258648"/>
                    <a:pt x="1180973" y="2267358"/>
                    <a:pt x="1159046" y="2267358"/>
                  </a:cubicBezTo>
                  <a:lnTo>
                    <a:pt x="82674" y="2267358"/>
                  </a:lnTo>
                  <a:cubicBezTo>
                    <a:pt x="60747" y="2267358"/>
                    <a:pt x="39719" y="2258648"/>
                    <a:pt x="24215" y="2243144"/>
                  </a:cubicBezTo>
                  <a:cubicBezTo>
                    <a:pt x="8710" y="2227639"/>
                    <a:pt x="0" y="2206611"/>
                    <a:pt x="0" y="2184684"/>
                  </a:cubicBezTo>
                  <a:lnTo>
                    <a:pt x="0" y="82674"/>
                  </a:lnTo>
                  <a:cubicBezTo>
                    <a:pt x="0" y="60747"/>
                    <a:pt x="8710" y="39719"/>
                    <a:pt x="24215" y="24215"/>
                  </a:cubicBezTo>
                  <a:cubicBezTo>
                    <a:pt x="39719" y="8710"/>
                    <a:pt x="60747" y="0"/>
                    <a:pt x="8267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DFFD8">
                    <a:alpha val="100000"/>
                  </a:srgbClr>
                </a:gs>
                <a:gs pos="100000">
                  <a:srgbClr val="94B9FF">
                    <a:alpha val="100000"/>
                  </a:srgbClr>
                </a:gs>
              </a:gsLst>
              <a:lin ang="0"/>
            </a:gradFill>
          </p:spPr>
        </p:sp>
        <p:sp>
          <p:nvSpPr>
            <p:cNvPr id="11" name="TextBox 11"/>
            <p:cNvSpPr txBox="1"/>
            <p:nvPr/>
          </p:nvSpPr>
          <p:spPr>
            <a:xfrm>
              <a:off x="0" y="-28575"/>
              <a:ext cx="1241720" cy="22959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4212000" y="2322000"/>
            <a:ext cx="2452861" cy="1357530"/>
            <a:chOff x="0" y="0"/>
            <a:chExt cx="879050" cy="486508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879050" cy="486508"/>
            </a:xfrm>
            <a:custGeom>
              <a:avLst/>
              <a:gdLst/>
              <a:ahLst/>
              <a:cxnLst/>
              <a:rect l="l" t="t" r="r" b="b"/>
              <a:pathLst>
                <a:path w="879050" h="486508">
                  <a:moveTo>
                    <a:pt x="116782" y="0"/>
                  </a:moveTo>
                  <a:lnTo>
                    <a:pt x="762268" y="0"/>
                  </a:lnTo>
                  <a:cubicBezTo>
                    <a:pt x="826765" y="0"/>
                    <a:pt x="879050" y="52285"/>
                    <a:pt x="879050" y="116782"/>
                  </a:cubicBezTo>
                  <a:lnTo>
                    <a:pt x="879050" y="369726"/>
                  </a:lnTo>
                  <a:cubicBezTo>
                    <a:pt x="879050" y="434223"/>
                    <a:pt x="826765" y="486508"/>
                    <a:pt x="762268" y="486508"/>
                  </a:cubicBezTo>
                  <a:lnTo>
                    <a:pt x="116782" y="486508"/>
                  </a:lnTo>
                  <a:cubicBezTo>
                    <a:pt x="52285" y="486508"/>
                    <a:pt x="0" y="434223"/>
                    <a:pt x="0" y="369726"/>
                  </a:cubicBezTo>
                  <a:lnTo>
                    <a:pt x="0" y="116782"/>
                  </a:lnTo>
                  <a:cubicBezTo>
                    <a:pt x="0" y="52285"/>
                    <a:pt x="52285" y="0"/>
                    <a:pt x="116782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DFFD8">
                    <a:alpha val="100000"/>
                  </a:srgbClr>
                </a:gs>
                <a:gs pos="100000">
                  <a:srgbClr val="94B9FF">
                    <a:alpha val="100000"/>
                  </a:srgbClr>
                </a:gs>
              </a:gsLst>
              <a:lin ang="0"/>
            </a:gradFill>
          </p:spPr>
        </p:sp>
        <p:sp>
          <p:nvSpPr>
            <p:cNvPr id="14" name="TextBox 14"/>
            <p:cNvSpPr txBox="1"/>
            <p:nvPr/>
          </p:nvSpPr>
          <p:spPr>
            <a:xfrm>
              <a:off x="0" y="-28575"/>
              <a:ext cx="879050" cy="51508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aphicFrame>
        <p:nvGraphicFramePr>
          <p:cNvPr id="15" name="Table 15"/>
          <p:cNvGraphicFramePr>
            <a:graphicFrameLocks noGrp="1"/>
          </p:cNvGraphicFramePr>
          <p:nvPr/>
        </p:nvGraphicFramePr>
        <p:xfrm>
          <a:off x="4212000" y="6025580"/>
          <a:ext cx="5817252" cy="2619376"/>
        </p:xfrm>
        <a:graphic>
          <a:graphicData uri="http://schemas.openxmlformats.org/drawingml/2006/table">
            <a:tbl>
              <a:tblPr/>
              <a:tblGrid>
                <a:gridCol w="16234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93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44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4844"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Français</a:t>
                      </a: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E5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Mathématiques</a:t>
                      </a: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1B8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4844"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G. satisfaisant</a:t>
                      </a: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FF7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4844"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G. fragile</a:t>
                      </a: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6C6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4844"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G. à besoins</a:t>
                      </a: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rotWithShape="1">
                      <a:gsLst>
                        <a:gs pos="0">
                          <a:srgbClr val="FFF7AD">
                            <a:alpha val="100000"/>
                          </a:srgbClr>
                        </a:gs>
                        <a:gs pos="100000">
                          <a:srgbClr val="FFA9F9">
                            <a:alpha val="100000"/>
                          </a:srgbClr>
                        </a:gs>
                      </a:gsLst>
                      <a:lin ang="0"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60"/>
                        </a:lnSpc>
                        <a:defRPr/>
                      </a:pPr>
                      <a:endParaRPr lang="en-US" sz="1100"/>
                    </a:p>
                  </a:txBody>
                  <a:tcPr marL="161925" marR="161925" marT="161925" marB="161925" anchor="ctr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" name="TextBox 16"/>
          <p:cNvSpPr txBox="1"/>
          <p:nvPr/>
        </p:nvSpPr>
        <p:spPr>
          <a:xfrm>
            <a:off x="9181271" y="2389902"/>
            <a:ext cx="1154509" cy="3492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20 élèves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564312" y="1840444"/>
            <a:ext cx="896188" cy="3355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 u="sng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EBEP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504757" y="2226750"/>
            <a:ext cx="1345406" cy="29121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31801" lvl="1" indent="-215900" algn="just">
              <a:lnSpc>
                <a:spcPts val="3320"/>
              </a:lnSpc>
              <a:buFont typeface="Arial"/>
              <a:buChar char="•"/>
            </a:pPr>
            <a:r>
              <a:rPr lang="en-US" sz="20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SEGPA</a:t>
            </a:r>
          </a:p>
          <a:p>
            <a:pPr marL="431801" lvl="1" indent="-215900" algn="just">
              <a:lnSpc>
                <a:spcPts val="3320"/>
              </a:lnSpc>
              <a:buFont typeface="Arial"/>
              <a:buChar char="•"/>
            </a:pPr>
            <a:r>
              <a:rPr lang="en-US" sz="20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UPE2A</a:t>
            </a:r>
          </a:p>
          <a:p>
            <a:pPr marL="431801" lvl="1" indent="-215900" algn="just">
              <a:lnSpc>
                <a:spcPts val="3320"/>
              </a:lnSpc>
              <a:buFont typeface="Arial"/>
              <a:buChar char="•"/>
            </a:pPr>
            <a:r>
              <a:rPr lang="en-US" sz="20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CMPEA</a:t>
            </a:r>
          </a:p>
          <a:p>
            <a:pPr marL="431801" lvl="1" indent="-215900" algn="just">
              <a:lnSpc>
                <a:spcPts val="3320"/>
              </a:lnSpc>
              <a:buFont typeface="Arial"/>
              <a:buChar char="•"/>
            </a:pPr>
            <a:r>
              <a:rPr lang="en-US" sz="20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ORTHO</a:t>
            </a:r>
          </a:p>
          <a:p>
            <a:pPr marL="431801" lvl="1" indent="-215900" algn="just">
              <a:lnSpc>
                <a:spcPts val="3320"/>
              </a:lnSpc>
              <a:buFont typeface="Arial"/>
              <a:buChar char="•"/>
            </a:pPr>
            <a:r>
              <a:rPr lang="en-US" sz="20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PSY</a:t>
            </a:r>
          </a:p>
          <a:p>
            <a:pPr marL="431801" lvl="1" indent="-215900" algn="just">
              <a:lnSpc>
                <a:spcPts val="3320"/>
              </a:lnSpc>
              <a:buFont typeface="Arial"/>
              <a:buChar char="•"/>
            </a:pPr>
            <a:r>
              <a:rPr lang="en-US" sz="20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RASED</a:t>
            </a:r>
          </a:p>
          <a:p>
            <a:pPr algn="just">
              <a:lnSpc>
                <a:spcPts val="3320"/>
              </a:lnSpc>
            </a:pPr>
            <a:endParaRPr lang="en-US" sz="2000" b="1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4116903" y="1840445"/>
            <a:ext cx="3084943" cy="3355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 u="sng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Adulte(s) de la </a:t>
            </a:r>
            <a:r>
              <a:rPr lang="en-US" sz="2000" b="1" u="sng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classe</a:t>
            </a:r>
            <a:endParaRPr lang="en-US" sz="2000" b="1" u="sng" dirty="0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4212000" y="2389902"/>
            <a:ext cx="2158206" cy="1054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431801" lvl="1" indent="-215900" algn="l">
              <a:lnSpc>
                <a:spcPts val="2800"/>
              </a:lnSpc>
              <a:buFont typeface="Arial"/>
              <a:buChar char="•"/>
            </a:pPr>
            <a:r>
              <a:rPr lang="en-US" sz="2000" b="1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Enseignant</a:t>
            </a:r>
            <a:r>
              <a:rPr lang="en-US" sz="2000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(e)</a:t>
            </a:r>
          </a:p>
          <a:p>
            <a:pPr marL="431801" lvl="1" indent="-215900" algn="l">
              <a:lnSpc>
                <a:spcPts val="2800"/>
              </a:lnSpc>
              <a:buFont typeface="Arial"/>
              <a:buChar char="•"/>
            </a:pPr>
            <a:r>
              <a:rPr lang="en-US" sz="2000" b="1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AESH : </a:t>
            </a:r>
          </a:p>
          <a:p>
            <a:pPr algn="l">
              <a:lnSpc>
                <a:spcPts val="2800"/>
              </a:lnSpc>
            </a:pPr>
            <a:endParaRPr lang="en-US" sz="2000" b="1" dirty="0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4156296" y="5542980"/>
            <a:ext cx="5229003" cy="3355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 u="sng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Résultats</a:t>
            </a:r>
            <a:r>
              <a:rPr lang="en-US" sz="2000" b="1" u="sng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des </a:t>
            </a:r>
            <a:r>
              <a:rPr lang="en-US" sz="2000" b="1" u="sng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évaluations</a:t>
            </a:r>
            <a:r>
              <a:rPr lang="en-US" sz="2000" b="1" u="sng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2000" b="1" u="sng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nationales</a:t>
            </a:r>
            <a:endParaRPr lang="en-US" sz="2000" b="1" u="sng" dirty="0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7890968" y="1840445"/>
            <a:ext cx="1806821" cy="3355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800"/>
              </a:lnSpc>
            </a:pPr>
            <a:r>
              <a:rPr lang="en-US" sz="2000" b="1" u="sng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Répartition</a:t>
            </a:r>
            <a:endParaRPr lang="en-US" sz="2000" b="1" u="sng" dirty="0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Office PowerPoint</Application>
  <PresentationFormat>Personnalisé</PresentationFormat>
  <Paragraphs>20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Open Sans Bold</vt:lpstr>
      <vt:lpstr>Calibri</vt:lpstr>
      <vt:lpstr>Arial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Profil du CM2A 2025-2026</dc:title>
  <cp:lastModifiedBy>Chloé Boucher</cp:lastModifiedBy>
  <cp:revision>2</cp:revision>
  <dcterms:created xsi:type="dcterms:W3CDTF">2006-08-16T00:00:00Z</dcterms:created>
  <dcterms:modified xsi:type="dcterms:W3CDTF">2025-10-25T06:23:14Z</dcterms:modified>
  <dc:identifier>DAGsePs0YqU</dc:identifier>
</cp:coreProperties>
</file>