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7556500" cy="10693400"/>
  <p:notesSz cx="6858000" cy="9144000"/>
  <p:embeddedFontLst>
    <p:embeddedFont>
      <p:font typeface="The Seasons" charset="1" panose="00000000000000000000"/>
      <p:regular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7657085" cy="14967917"/>
          </a:xfrm>
          <a:custGeom>
            <a:avLst/>
            <a:gdLst/>
            <a:ahLst/>
            <a:cxnLst/>
            <a:rect r="r" b="b" t="t" l="l"/>
            <a:pathLst>
              <a:path h="14967917" w="7657085">
                <a:moveTo>
                  <a:pt x="0" y="0"/>
                </a:moveTo>
                <a:lnTo>
                  <a:pt x="7657085" y="0"/>
                </a:lnTo>
                <a:lnTo>
                  <a:pt x="7657085" y="14967917"/>
                </a:lnTo>
                <a:lnTo>
                  <a:pt x="0" y="1496791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1673" r="0" b="-1673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507668" y="444463"/>
            <a:ext cx="6621032" cy="9777617"/>
            <a:chOff x="0" y="0"/>
            <a:chExt cx="2372829" cy="3504077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2372828" cy="3504077"/>
            </a:xfrm>
            <a:custGeom>
              <a:avLst/>
              <a:gdLst/>
              <a:ahLst/>
              <a:cxnLst/>
              <a:rect r="r" b="b" t="t" l="l"/>
              <a:pathLst>
                <a:path h="3504077" w="2372828">
                  <a:moveTo>
                    <a:pt x="43264" y="0"/>
                  </a:moveTo>
                  <a:lnTo>
                    <a:pt x="2329565" y="0"/>
                  </a:lnTo>
                  <a:cubicBezTo>
                    <a:pt x="2353458" y="0"/>
                    <a:pt x="2372828" y="19370"/>
                    <a:pt x="2372828" y="43264"/>
                  </a:cubicBezTo>
                  <a:lnTo>
                    <a:pt x="2372828" y="3460814"/>
                  </a:lnTo>
                  <a:cubicBezTo>
                    <a:pt x="2372828" y="3472288"/>
                    <a:pt x="2368270" y="3483292"/>
                    <a:pt x="2360157" y="3491405"/>
                  </a:cubicBezTo>
                  <a:cubicBezTo>
                    <a:pt x="2352043" y="3499519"/>
                    <a:pt x="2341039" y="3504077"/>
                    <a:pt x="2329565" y="3504077"/>
                  </a:cubicBezTo>
                  <a:lnTo>
                    <a:pt x="43264" y="3504077"/>
                  </a:lnTo>
                  <a:cubicBezTo>
                    <a:pt x="31790" y="3504077"/>
                    <a:pt x="20785" y="3499519"/>
                    <a:pt x="12672" y="3491405"/>
                  </a:cubicBezTo>
                  <a:cubicBezTo>
                    <a:pt x="4558" y="3483292"/>
                    <a:pt x="0" y="3472288"/>
                    <a:pt x="0" y="3460814"/>
                  </a:cubicBezTo>
                  <a:lnTo>
                    <a:pt x="0" y="43264"/>
                  </a:lnTo>
                  <a:cubicBezTo>
                    <a:pt x="0" y="31790"/>
                    <a:pt x="4558" y="20785"/>
                    <a:pt x="12672" y="12672"/>
                  </a:cubicBezTo>
                  <a:cubicBezTo>
                    <a:pt x="20785" y="4558"/>
                    <a:pt x="31790" y="0"/>
                    <a:pt x="43264" y="0"/>
                  </a:cubicBezTo>
                  <a:close/>
                </a:path>
              </a:pathLst>
            </a:custGeom>
            <a:solidFill>
              <a:srgbClr val="FFFFFF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5" id="5"/>
            <p:cNvSpPr txBox="true"/>
            <p:nvPr/>
          </p:nvSpPr>
          <p:spPr>
            <a:xfrm>
              <a:off x="0" y="-28575"/>
              <a:ext cx="2372829" cy="353265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00"/>
                </a:lnSpc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639080" y="530628"/>
            <a:ext cx="6575379" cy="167781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502"/>
              </a:lnSpc>
            </a:pPr>
            <a:r>
              <a:rPr lang="en-US" sz="4644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Classeur de l’enseignante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959734" y="2335610"/>
            <a:ext cx="3640532" cy="7340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649"/>
              </a:lnSpc>
            </a:pPr>
            <a:r>
              <a:rPr lang="en-US" sz="4035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Sommaire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628722" y="2983896"/>
            <a:ext cx="6378925" cy="712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539749" indent="-269875" lvl="1">
              <a:lnSpc>
                <a:spcPts val="3499"/>
              </a:lnSpc>
              <a:buAutoNum type="arabicPeriod" startAt="1"/>
            </a:pPr>
            <a:r>
              <a:rPr lang="en-US" sz="2499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Généralités</a:t>
            </a:r>
          </a:p>
          <a:p>
            <a:pPr algn="l" marL="323850" indent="-161925" lvl="1">
              <a:lnSpc>
                <a:spcPts val="2100"/>
              </a:lnSpc>
              <a:buFont typeface="Arial"/>
              <a:buChar char="•"/>
            </a:pPr>
            <a:r>
              <a:rPr lang="en-US" sz="15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Documents d’entretien relatifs au PPCR</a:t>
            </a:r>
          </a:p>
          <a:p>
            <a:pPr algn="l" marL="323850" indent="-161925" lvl="1">
              <a:lnSpc>
                <a:spcPts val="2100"/>
              </a:lnSpc>
              <a:buFont typeface="Arial"/>
              <a:buChar char="•"/>
            </a:pPr>
            <a:r>
              <a:rPr lang="en-US" sz="15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Curriculum vitae</a:t>
            </a:r>
          </a:p>
          <a:p>
            <a:pPr algn="l" marL="323850" indent="-161925" lvl="1">
              <a:lnSpc>
                <a:spcPts val="2100"/>
              </a:lnSpc>
              <a:buFont typeface="Arial"/>
              <a:buChar char="•"/>
            </a:pPr>
            <a:r>
              <a:rPr lang="en-US" sz="15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Formations et diplôme</a:t>
            </a:r>
          </a:p>
          <a:p>
            <a:pPr algn="l" marL="323850" indent="-161925" lvl="1">
              <a:lnSpc>
                <a:spcPts val="2100"/>
              </a:lnSpc>
              <a:buFont typeface="Arial"/>
              <a:buChar char="•"/>
            </a:pPr>
            <a:r>
              <a:rPr lang="en-US" sz="15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Cahier journal et séances du jour</a:t>
            </a:r>
          </a:p>
          <a:p>
            <a:pPr algn="l" marL="323850" indent="-161925" lvl="1">
              <a:lnSpc>
                <a:spcPts val="2100"/>
              </a:lnSpc>
              <a:buFont typeface="Arial"/>
              <a:buChar char="•"/>
            </a:pPr>
            <a:r>
              <a:rPr lang="en-US" sz="15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Cahier journal de la période 1</a:t>
            </a:r>
          </a:p>
          <a:p>
            <a:pPr algn="l">
              <a:lnSpc>
                <a:spcPts val="2100"/>
              </a:lnSpc>
            </a:pPr>
          </a:p>
          <a:p>
            <a:pPr algn="l">
              <a:lnSpc>
                <a:spcPts val="3499"/>
              </a:lnSpc>
            </a:pPr>
            <a:r>
              <a:rPr lang="en-US" sz="2499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     2. Documents officiels</a:t>
            </a:r>
          </a:p>
          <a:p>
            <a:pPr algn="l" marL="323850" indent="-161925" lvl="1">
              <a:lnSpc>
                <a:spcPts val="2100"/>
              </a:lnSpc>
              <a:buFont typeface="Arial"/>
              <a:buChar char="•"/>
            </a:pPr>
            <a:r>
              <a:rPr lang="en-US" sz="15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Notes de rentrée : nationale et du Port</a:t>
            </a:r>
          </a:p>
          <a:p>
            <a:pPr algn="l" marL="323850" indent="-161925" lvl="1">
              <a:lnSpc>
                <a:spcPts val="2100"/>
              </a:lnSpc>
              <a:buFont typeface="Arial"/>
              <a:buChar char="•"/>
            </a:pPr>
            <a:r>
              <a:rPr lang="en-US" sz="15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Lutte contre le harcèlement scolaire : protocole pHARE</a:t>
            </a:r>
          </a:p>
          <a:p>
            <a:pPr algn="l" marL="323850" indent="-161925" lvl="1">
              <a:lnSpc>
                <a:spcPts val="2100"/>
              </a:lnSpc>
              <a:buFont typeface="Arial"/>
              <a:buChar char="•"/>
            </a:pPr>
            <a:r>
              <a:rPr lang="en-US" sz="15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Compétences de l’enseignant</a:t>
            </a:r>
          </a:p>
          <a:p>
            <a:pPr algn="l" marL="323850" indent="-161925" lvl="1">
              <a:lnSpc>
                <a:spcPts val="2100"/>
              </a:lnSpc>
              <a:buFont typeface="Arial"/>
              <a:buChar char="•"/>
            </a:pPr>
            <a:r>
              <a:rPr lang="en-US" sz="15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Les programmes</a:t>
            </a:r>
          </a:p>
          <a:p>
            <a:pPr algn="l">
              <a:lnSpc>
                <a:spcPts val="2100"/>
              </a:lnSpc>
            </a:pPr>
          </a:p>
          <a:p>
            <a:pPr algn="l">
              <a:lnSpc>
                <a:spcPts val="3499"/>
              </a:lnSpc>
            </a:pPr>
            <a:r>
              <a:rPr lang="en-US" sz="2499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     </a:t>
            </a:r>
            <a:r>
              <a:rPr lang="en-US" sz="2499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3. Documents relatifs à la classe et à l’école</a:t>
            </a:r>
          </a:p>
          <a:p>
            <a:pPr algn="l" marL="323850" indent="-161925" lvl="1">
              <a:lnSpc>
                <a:spcPts val="2100"/>
              </a:lnSpc>
              <a:buFont typeface="Arial"/>
              <a:buChar char="•"/>
            </a:pPr>
            <a:r>
              <a:rPr lang="en-US" sz="15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Programmations, progressions et emploi du temps</a:t>
            </a:r>
          </a:p>
          <a:p>
            <a:pPr algn="l" marL="323850" indent="-161925" lvl="1">
              <a:lnSpc>
                <a:spcPts val="2100"/>
              </a:lnSpc>
              <a:buFont typeface="Arial"/>
              <a:buChar char="•"/>
            </a:pPr>
            <a:r>
              <a:rPr lang="en-US" sz="15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Calendrier des 108h</a:t>
            </a:r>
          </a:p>
          <a:p>
            <a:pPr algn="l" marL="323850" indent="-161925" lvl="1">
              <a:lnSpc>
                <a:spcPts val="2100"/>
              </a:lnSpc>
              <a:buFont typeface="Arial"/>
              <a:buChar char="•"/>
            </a:pPr>
            <a:r>
              <a:rPr lang="en-US" sz="15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Projet d’école</a:t>
            </a:r>
          </a:p>
          <a:p>
            <a:pPr algn="l" marL="323850" indent="-161925" lvl="1">
              <a:lnSpc>
                <a:spcPts val="2100"/>
              </a:lnSpc>
              <a:buFont typeface="Arial"/>
              <a:buChar char="•"/>
            </a:pPr>
            <a:r>
              <a:rPr lang="en-US" sz="15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Projets de classe</a:t>
            </a:r>
          </a:p>
          <a:p>
            <a:pPr algn="l" marL="323850" indent="-161925" lvl="1">
              <a:lnSpc>
                <a:spcPts val="2100"/>
              </a:lnSpc>
              <a:buFont typeface="Arial"/>
              <a:buChar char="•"/>
            </a:pPr>
            <a:r>
              <a:rPr lang="en-US" sz="15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Réunion de rentrée avec les parents</a:t>
            </a:r>
          </a:p>
          <a:p>
            <a:pPr algn="l" marL="323850" indent="-161925" lvl="1">
              <a:lnSpc>
                <a:spcPts val="2100"/>
              </a:lnSpc>
              <a:buFont typeface="Arial"/>
              <a:buChar char="•"/>
            </a:pPr>
            <a:r>
              <a:rPr lang="en-US" sz="15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Suivi des APC </a:t>
            </a:r>
          </a:p>
          <a:p>
            <a:pPr algn="l">
              <a:lnSpc>
                <a:spcPts val="2100"/>
              </a:lnSpc>
            </a:pPr>
          </a:p>
          <a:p>
            <a:pPr algn="l">
              <a:lnSpc>
                <a:spcPts val="3499"/>
              </a:lnSpc>
            </a:pPr>
            <a:r>
              <a:rPr lang="en-US" sz="2499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    </a:t>
            </a:r>
            <a:r>
              <a:rPr lang="en-US" sz="2499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4. Du côté de l’enseignante</a:t>
            </a:r>
          </a:p>
          <a:p>
            <a:pPr algn="l" marL="323850" indent="-161925" lvl="1">
              <a:lnSpc>
                <a:spcPts val="2100"/>
              </a:lnSpc>
              <a:buFont typeface="Arial"/>
              <a:buChar char="•"/>
            </a:pPr>
            <a:r>
              <a:rPr lang="en-US" sz="15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L’enseignement explicite</a:t>
            </a:r>
          </a:p>
          <a:p>
            <a:pPr algn="l" marL="323850" indent="-161925" lvl="1">
              <a:lnSpc>
                <a:spcPts val="2100"/>
              </a:lnSpc>
              <a:buFont typeface="Arial"/>
              <a:buChar char="•"/>
            </a:pPr>
            <a:r>
              <a:rPr lang="en-US" sz="15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Les ateliers à inscription libre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DAGsqaKkHuk</dc:identifier>
  <dcterms:modified xsi:type="dcterms:W3CDTF">2011-08-01T06:04:30Z</dcterms:modified>
  <cp:revision>1</cp:revision>
  <dc:title>Ajouter des lignes dans le corps du texte</dc:title>
</cp:coreProperties>
</file>