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8288000" cy="10287000"/>
  <p:notesSz cx="6858000" cy="9144000"/>
  <p:embeddedFontLst>
    <p:embeddedFont>
      <p:font typeface="Shadows Into Light Two" charset="1" panose="02000506000000020004"/>
      <p:regular r:id="rId21"/>
    </p:embeddedFont>
    <p:embeddedFont>
      <p:font typeface="Open Sans Italics" charset="1" panose="020B0606030504020204"/>
      <p:regular r:id="rId22"/>
    </p:embeddedFont>
    <p:embeddedFont>
      <p:font typeface="Public Sans Bold" charset="1" panose="00000000000000000000"/>
      <p:regular r:id="rId23"/>
    </p:embeddedFont>
    <p:embeddedFont>
      <p:font typeface="Public Sans" charset="1" panose="00000000000000000000"/>
      <p:regular r:id="rId24"/>
    </p:embeddedFont>
    <p:embeddedFont>
      <p:font typeface="Open Sans Extra Bold" charset="1" panose="020B0906030804020204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0.png" Type="http://schemas.openxmlformats.org/officeDocument/2006/relationships/image"/><Relationship Id="rId4" Target="../media/image21.png" Type="http://schemas.openxmlformats.org/officeDocument/2006/relationships/image"/><Relationship Id="rId5" Target="../media/image22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0.png" Type="http://schemas.openxmlformats.org/officeDocument/2006/relationships/image"/><Relationship Id="rId4" Target="../media/image23.png" Type="http://schemas.openxmlformats.org/officeDocument/2006/relationships/image"/><Relationship Id="rId5" Target="../media/image24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0.png" Type="http://schemas.openxmlformats.org/officeDocument/2006/relationships/image"/><Relationship Id="rId4" Target="../media/image25.png" Type="http://schemas.openxmlformats.org/officeDocument/2006/relationships/image"/><Relationship Id="rId5" Target="../media/image26.svg" Type="http://schemas.openxmlformats.org/officeDocument/2006/relationships/image"/><Relationship Id="rId6" Target="../media/image27.png" Type="http://schemas.openxmlformats.org/officeDocument/2006/relationships/image"/><Relationship Id="rId7" Target="../media/image28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0.png" Type="http://schemas.openxmlformats.org/officeDocument/2006/relationships/image"/><Relationship Id="rId4" Target="../media/image29.png" Type="http://schemas.openxmlformats.org/officeDocument/2006/relationships/image"/><Relationship Id="rId5" Target="../media/image30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0.png" Type="http://schemas.openxmlformats.org/officeDocument/2006/relationships/image"/><Relationship Id="rId4" Target="../media/image31.png" Type="http://schemas.openxmlformats.org/officeDocument/2006/relationships/image"/><Relationship Id="rId5" Target="../media/image32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0.png" Type="http://schemas.openxmlformats.org/officeDocument/2006/relationships/image"/><Relationship Id="rId4" Target="../media/image33.png" Type="http://schemas.openxmlformats.org/officeDocument/2006/relationships/image"/><Relationship Id="rId5" Target="../media/image34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0.pn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0.pn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0.pn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0.pn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0.pn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0.pn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17.png" Type="http://schemas.openxmlformats.org/officeDocument/2006/relationships/image"/><Relationship Id="rId7" Target="../media/image18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0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0.pn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868" t="-12824" r="0" b="-13755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280729" y="6746542"/>
            <a:ext cx="6500263" cy="633776"/>
          </a:xfrm>
          <a:custGeom>
            <a:avLst/>
            <a:gdLst/>
            <a:ahLst/>
            <a:cxnLst/>
            <a:rect r="r" b="b" t="t" l="l"/>
            <a:pathLst>
              <a:path h="633776" w="6500263">
                <a:moveTo>
                  <a:pt x="0" y="0"/>
                </a:moveTo>
                <a:lnTo>
                  <a:pt x="6500264" y="0"/>
                </a:lnTo>
                <a:lnTo>
                  <a:pt x="6500264" y="633776"/>
                </a:lnTo>
                <a:lnTo>
                  <a:pt x="0" y="6337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2293619">
            <a:off x="15339809" y="806787"/>
            <a:ext cx="3090615" cy="1393586"/>
          </a:xfrm>
          <a:custGeom>
            <a:avLst/>
            <a:gdLst/>
            <a:ahLst/>
            <a:cxnLst/>
            <a:rect r="r" b="b" t="t" l="l"/>
            <a:pathLst>
              <a:path h="1393586" w="3090615">
                <a:moveTo>
                  <a:pt x="0" y="0"/>
                </a:moveTo>
                <a:lnTo>
                  <a:pt x="3090615" y="0"/>
                </a:lnTo>
                <a:lnTo>
                  <a:pt x="3090615" y="1393586"/>
                </a:lnTo>
                <a:lnTo>
                  <a:pt x="0" y="13935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339241">
            <a:off x="3750833" y="8512354"/>
            <a:ext cx="2936731" cy="1254785"/>
          </a:xfrm>
          <a:custGeom>
            <a:avLst/>
            <a:gdLst/>
            <a:ahLst/>
            <a:cxnLst/>
            <a:rect r="r" b="b" t="t" l="l"/>
            <a:pathLst>
              <a:path h="1254785" w="2936731">
                <a:moveTo>
                  <a:pt x="0" y="0"/>
                </a:moveTo>
                <a:lnTo>
                  <a:pt x="2936731" y="0"/>
                </a:lnTo>
                <a:lnTo>
                  <a:pt x="2936731" y="1254785"/>
                </a:lnTo>
                <a:lnTo>
                  <a:pt x="0" y="12547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34885" y="-9553"/>
            <a:ext cx="3074209" cy="4343571"/>
          </a:xfrm>
          <a:custGeom>
            <a:avLst/>
            <a:gdLst/>
            <a:ahLst/>
            <a:cxnLst/>
            <a:rect r="r" b="b" t="t" l="l"/>
            <a:pathLst>
              <a:path h="4343571" w="3074209">
                <a:moveTo>
                  <a:pt x="0" y="0"/>
                </a:moveTo>
                <a:lnTo>
                  <a:pt x="3074209" y="0"/>
                </a:lnTo>
                <a:lnTo>
                  <a:pt x="3074209" y="4343571"/>
                </a:lnTo>
                <a:lnTo>
                  <a:pt x="0" y="434357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-92133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true" rot="0">
            <a:off x="15482233" y="8584978"/>
            <a:ext cx="2805767" cy="1932550"/>
          </a:xfrm>
          <a:custGeom>
            <a:avLst/>
            <a:gdLst/>
            <a:ahLst/>
            <a:cxnLst/>
            <a:rect r="r" b="b" t="t" l="l"/>
            <a:pathLst>
              <a:path h="1932550" w="2805767">
                <a:moveTo>
                  <a:pt x="2805767" y="1932550"/>
                </a:moveTo>
                <a:lnTo>
                  <a:pt x="0" y="1932550"/>
                </a:lnTo>
                <a:lnTo>
                  <a:pt x="0" y="0"/>
                </a:lnTo>
                <a:lnTo>
                  <a:pt x="2805767" y="0"/>
                </a:lnTo>
                <a:lnTo>
                  <a:pt x="2805767" y="193255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129186" t="0" r="0" b="-144691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641005" y="2990908"/>
            <a:ext cx="12180573" cy="3248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002"/>
              </a:lnSpc>
            </a:pPr>
            <a:r>
              <a:rPr lang="en-US" sz="15003" spc="300">
                <a:solidFill>
                  <a:srgbClr val="292727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Conseil de classe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728558" y="9690312"/>
            <a:ext cx="1604605" cy="3892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 i="true">
                <a:solidFill>
                  <a:srgbClr val="292727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Bertel l’école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868" t="-12629" r="0" b="-1394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022642" y="6702722"/>
            <a:ext cx="14307375" cy="5476872"/>
          </a:xfrm>
          <a:custGeom>
            <a:avLst/>
            <a:gdLst/>
            <a:ahLst/>
            <a:cxnLst/>
            <a:rect r="r" b="b" t="t" l="l"/>
            <a:pathLst>
              <a:path h="5476872" w="14307375">
                <a:moveTo>
                  <a:pt x="0" y="0"/>
                </a:moveTo>
                <a:lnTo>
                  <a:pt x="14307374" y="0"/>
                </a:lnTo>
                <a:lnTo>
                  <a:pt x="14307374" y="5476872"/>
                </a:lnTo>
                <a:lnTo>
                  <a:pt x="0" y="54768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343291" y="914400"/>
            <a:ext cx="12894054" cy="17843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300"/>
              </a:lnSpc>
            </a:pPr>
            <a:r>
              <a:rPr lang="en-US" sz="11000" spc="220">
                <a:solidFill>
                  <a:srgbClr val="292727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Qui fait quoi ?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627068" y="3533834"/>
            <a:ext cx="14632232" cy="100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373"/>
              </a:lnSpc>
            </a:pPr>
            <a:r>
              <a:rPr lang="en-US" sz="5299" b="true">
                <a:solidFill>
                  <a:srgbClr val="292727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D/Dessinateur/dessinatrice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825443" y="4459159"/>
            <a:ext cx="14632232" cy="38688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57900" indent="-528950" lvl="1">
              <a:lnSpc>
                <a:spcPts val="7741"/>
              </a:lnSpc>
              <a:buFont typeface="Arial"/>
              <a:buChar char="•"/>
            </a:pPr>
            <a:r>
              <a:rPr lang="en-US" sz="4899">
                <a:solidFill>
                  <a:srgbClr val="292727"/>
                </a:solidFill>
                <a:latin typeface="Public Sans"/>
                <a:ea typeface="Public Sans"/>
                <a:cs typeface="Public Sans"/>
                <a:sym typeface="Public Sans"/>
              </a:rPr>
              <a:t>Il doit dessiner les propos, les idées, les questionnements des élèves</a:t>
            </a:r>
          </a:p>
          <a:p>
            <a:pPr algn="l">
              <a:lnSpc>
                <a:spcPts val="7741"/>
              </a:lnSpc>
            </a:pPr>
          </a:p>
          <a:p>
            <a:pPr algn="l">
              <a:lnSpc>
                <a:spcPts val="7741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8728558" y="9690312"/>
            <a:ext cx="1604605" cy="3892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 i="true">
                <a:solidFill>
                  <a:srgbClr val="292727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Bertel l’école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3931709" y="550400"/>
            <a:ext cx="3525966" cy="3584209"/>
          </a:xfrm>
          <a:custGeom>
            <a:avLst/>
            <a:gdLst/>
            <a:ahLst/>
            <a:cxnLst/>
            <a:rect r="r" b="b" t="t" l="l"/>
            <a:pathLst>
              <a:path h="3584209" w="3525966">
                <a:moveTo>
                  <a:pt x="0" y="0"/>
                </a:moveTo>
                <a:lnTo>
                  <a:pt x="3525965" y="0"/>
                </a:lnTo>
                <a:lnTo>
                  <a:pt x="3525965" y="3584209"/>
                </a:lnTo>
                <a:lnTo>
                  <a:pt x="0" y="35842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868" t="-12629" r="0" b="-1394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022642" y="6702722"/>
            <a:ext cx="14307375" cy="5476872"/>
          </a:xfrm>
          <a:custGeom>
            <a:avLst/>
            <a:gdLst/>
            <a:ahLst/>
            <a:cxnLst/>
            <a:rect r="r" b="b" t="t" l="l"/>
            <a:pathLst>
              <a:path h="5476872" w="14307375">
                <a:moveTo>
                  <a:pt x="0" y="0"/>
                </a:moveTo>
                <a:lnTo>
                  <a:pt x="14307374" y="0"/>
                </a:lnTo>
                <a:lnTo>
                  <a:pt x="14307374" y="5476872"/>
                </a:lnTo>
                <a:lnTo>
                  <a:pt x="0" y="54768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581800" y="1365976"/>
            <a:ext cx="2655545" cy="2665541"/>
          </a:xfrm>
          <a:custGeom>
            <a:avLst/>
            <a:gdLst/>
            <a:ahLst/>
            <a:cxnLst/>
            <a:rect r="r" b="b" t="t" l="l"/>
            <a:pathLst>
              <a:path h="2665541" w="2655545">
                <a:moveTo>
                  <a:pt x="0" y="0"/>
                </a:moveTo>
                <a:lnTo>
                  <a:pt x="2655545" y="0"/>
                </a:lnTo>
                <a:lnTo>
                  <a:pt x="2655545" y="2665541"/>
                </a:lnTo>
                <a:lnTo>
                  <a:pt x="0" y="26655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343291" y="914400"/>
            <a:ext cx="12894054" cy="17843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300"/>
              </a:lnSpc>
            </a:pPr>
            <a:r>
              <a:rPr lang="en-US" sz="11000" spc="220">
                <a:solidFill>
                  <a:srgbClr val="292727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Les règles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938800" y="3533834"/>
            <a:ext cx="14632232" cy="100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373"/>
              </a:lnSpc>
            </a:pPr>
            <a:r>
              <a:rPr lang="en-US" sz="5299" b="true">
                <a:solidFill>
                  <a:srgbClr val="292727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A/ J’écoute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938800" y="5389497"/>
            <a:ext cx="14632232" cy="58309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57900" indent="-528950" lvl="1">
              <a:lnSpc>
                <a:spcPts val="7741"/>
              </a:lnSpc>
              <a:buFont typeface="Arial"/>
              <a:buChar char="•"/>
            </a:pPr>
            <a:r>
              <a:rPr lang="en-US" sz="4899">
                <a:solidFill>
                  <a:srgbClr val="292727"/>
                </a:solidFill>
                <a:latin typeface="Public Sans"/>
                <a:ea typeface="Public Sans"/>
                <a:cs typeface="Public Sans"/>
                <a:sym typeface="Public Sans"/>
              </a:rPr>
              <a:t>Je suis silencieux quand quelqu’un parle</a:t>
            </a:r>
          </a:p>
          <a:p>
            <a:pPr algn="l" marL="1057900" indent="-528950" lvl="1">
              <a:lnSpc>
                <a:spcPts val="7741"/>
              </a:lnSpc>
              <a:buFont typeface="Arial"/>
              <a:buChar char="•"/>
            </a:pPr>
            <a:r>
              <a:rPr lang="en-US" sz="4899">
                <a:solidFill>
                  <a:srgbClr val="292727"/>
                </a:solidFill>
                <a:latin typeface="Public Sans"/>
                <a:ea typeface="Public Sans"/>
                <a:cs typeface="Public Sans"/>
                <a:sym typeface="Public Sans"/>
              </a:rPr>
              <a:t>Je le/la laisse terminer sa phrase</a:t>
            </a:r>
          </a:p>
          <a:p>
            <a:pPr algn="l" marL="1057900" indent="-528950" lvl="1">
              <a:lnSpc>
                <a:spcPts val="7741"/>
              </a:lnSpc>
              <a:buFont typeface="Arial"/>
              <a:buChar char="•"/>
            </a:pPr>
            <a:r>
              <a:rPr lang="en-US" sz="4899">
                <a:solidFill>
                  <a:srgbClr val="292727"/>
                </a:solidFill>
                <a:latin typeface="Public Sans"/>
                <a:ea typeface="Public Sans"/>
                <a:cs typeface="Public Sans"/>
                <a:sym typeface="Public Sans"/>
              </a:rPr>
              <a:t>Je prends en compte ce qu’il/elle a dit avant de parler</a:t>
            </a:r>
          </a:p>
          <a:p>
            <a:pPr algn="l">
              <a:lnSpc>
                <a:spcPts val="7741"/>
              </a:lnSpc>
            </a:pPr>
          </a:p>
          <a:p>
            <a:pPr algn="l">
              <a:lnSpc>
                <a:spcPts val="7741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8728558" y="9690312"/>
            <a:ext cx="1604605" cy="3892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 i="true">
                <a:solidFill>
                  <a:srgbClr val="292727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Bertel l’école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868" t="-12629" r="0" b="-1394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022642" y="6702722"/>
            <a:ext cx="14307375" cy="5476872"/>
          </a:xfrm>
          <a:custGeom>
            <a:avLst/>
            <a:gdLst/>
            <a:ahLst/>
            <a:cxnLst/>
            <a:rect r="r" b="b" t="t" l="l"/>
            <a:pathLst>
              <a:path h="5476872" w="14307375">
                <a:moveTo>
                  <a:pt x="0" y="0"/>
                </a:moveTo>
                <a:lnTo>
                  <a:pt x="14307374" y="0"/>
                </a:lnTo>
                <a:lnTo>
                  <a:pt x="14307374" y="5476872"/>
                </a:lnTo>
                <a:lnTo>
                  <a:pt x="0" y="54768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861738" y="641347"/>
            <a:ext cx="3636455" cy="4114800"/>
          </a:xfrm>
          <a:custGeom>
            <a:avLst/>
            <a:gdLst/>
            <a:ahLst/>
            <a:cxnLst/>
            <a:rect r="r" b="b" t="t" l="l"/>
            <a:pathLst>
              <a:path h="4114800" w="3636455">
                <a:moveTo>
                  <a:pt x="0" y="0"/>
                </a:moveTo>
                <a:lnTo>
                  <a:pt x="3636454" y="0"/>
                </a:lnTo>
                <a:lnTo>
                  <a:pt x="363645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123679" y="1028700"/>
            <a:ext cx="1132761" cy="3738569"/>
          </a:xfrm>
          <a:custGeom>
            <a:avLst/>
            <a:gdLst/>
            <a:ahLst/>
            <a:cxnLst/>
            <a:rect r="r" b="b" t="t" l="l"/>
            <a:pathLst>
              <a:path h="3738569" w="1132761">
                <a:moveTo>
                  <a:pt x="0" y="0"/>
                </a:moveTo>
                <a:lnTo>
                  <a:pt x="1132761" y="0"/>
                </a:lnTo>
                <a:lnTo>
                  <a:pt x="1132761" y="3738569"/>
                </a:lnTo>
                <a:lnTo>
                  <a:pt x="0" y="37385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34086" t="0" r="0" b="-1323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182480" y="911288"/>
            <a:ext cx="12894054" cy="17843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300"/>
              </a:lnSpc>
            </a:pPr>
            <a:r>
              <a:rPr lang="en-US" sz="11000" spc="220">
                <a:solidFill>
                  <a:srgbClr val="292727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Les règles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938800" y="3533834"/>
            <a:ext cx="14632232" cy="100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373"/>
              </a:lnSpc>
            </a:pPr>
            <a:r>
              <a:rPr lang="en-US" sz="5299" b="true">
                <a:solidFill>
                  <a:srgbClr val="292727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B/ Je parle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938800" y="5389497"/>
            <a:ext cx="14632232" cy="58309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57900" indent="-528950" lvl="1">
              <a:lnSpc>
                <a:spcPts val="7741"/>
              </a:lnSpc>
              <a:buFont typeface="Arial"/>
              <a:buChar char="•"/>
            </a:pPr>
            <a:r>
              <a:rPr lang="en-US" sz="4899">
                <a:solidFill>
                  <a:srgbClr val="292727"/>
                </a:solidFill>
                <a:latin typeface="Public Sans"/>
                <a:ea typeface="Public Sans"/>
                <a:cs typeface="Public Sans"/>
                <a:sym typeface="Public Sans"/>
              </a:rPr>
              <a:t>Je lève le doigt pour demander la parole </a:t>
            </a:r>
          </a:p>
          <a:p>
            <a:pPr algn="l" marL="1057900" indent="-528950" lvl="1">
              <a:lnSpc>
                <a:spcPts val="7741"/>
              </a:lnSpc>
              <a:buFont typeface="Arial"/>
              <a:buChar char="•"/>
            </a:pPr>
            <a:r>
              <a:rPr lang="en-US" sz="4899">
                <a:solidFill>
                  <a:srgbClr val="292727"/>
                </a:solidFill>
                <a:latin typeface="Public Sans"/>
                <a:ea typeface="Public Sans"/>
                <a:cs typeface="Public Sans"/>
                <a:sym typeface="Public Sans"/>
              </a:rPr>
              <a:t>Je parle assez fort pour que tout le monde m’enttende</a:t>
            </a:r>
          </a:p>
          <a:p>
            <a:pPr algn="l" marL="1057900" indent="-528950" lvl="1">
              <a:lnSpc>
                <a:spcPts val="7741"/>
              </a:lnSpc>
              <a:buFont typeface="Arial"/>
              <a:buChar char="•"/>
            </a:pPr>
            <a:r>
              <a:rPr lang="en-US" sz="4899">
                <a:solidFill>
                  <a:srgbClr val="292727"/>
                </a:solidFill>
                <a:latin typeface="Public Sans"/>
                <a:ea typeface="Public Sans"/>
                <a:cs typeface="Public Sans"/>
                <a:sym typeface="Public Sans"/>
              </a:rPr>
              <a:t>Je ne répète pas ce qui a déjà été dit</a:t>
            </a:r>
          </a:p>
          <a:p>
            <a:pPr algn="l">
              <a:lnSpc>
                <a:spcPts val="7741"/>
              </a:lnSpc>
            </a:pPr>
          </a:p>
          <a:p>
            <a:pPr algn="l">
              <a:lnSpc>
                <a:spcPts val="7741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8728558" y="9690312"/>
            <a:ext cx="1604605" cy="3892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 i="true">
                <a:solidFill>
                  <a:srgbClr val="292727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Bertel l’école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868" t="-12629" r="0" b="-1394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022642" y="6702722"/>
            <a:ext cx="14307375" cy="5476872"/>
          </a:xfrm>
          <a:custGeom>
            <a:avLst/>
            <a:gdLst/>
            <a:ahLst/>
            <a:cxnLst/>
            <a:rect r="r" b="b" t="t" l="l"/>
            <a:pathLst>
              <a:path h="5476872" w="14307375">
                <a:moveTo>
                  <a:pt x="0" y="0"/>
                </a:moveTo>
                <a:lnTo>
                  <a:pt x="14307374" y="0"/>
                </a:lnTo>
                <a:lnTo>
                  <a:pt x="14307374" y="5476872"/>
                </a:lnTo>
                <a:lnTo>
                  <a:pt x="0" y="54768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176329" y="895452"/>
            <a:ext cx="3394702" cy="3606590"/>
          </a:xfrm>
          <a:custGeom>
            <a:avLst/>
            <a:gdLst/>
            <a:ahLst/>
            <a:cxnLst/>
            <a:rect r="r" b="b" t="t" l="l"/>
            <a:pathLst>
              <a:path h="3606590" w="3394702">
                <a:moveTo>
                  <a:pt x="0" y="0"/>
                </a:moveTo>
                <a:lnTo>
                  <a:pt x="3394702" y="0"/>
                </a:lnTo>
                <a:lnTo>
                  <a:pt x="3394702" y="3606590"/>
                </a:lnTo>
                <a:lnTo>
                  <a:pt x="0" y="36065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343291" y="914400"/>
            <a:ext cx="12894054" cy="17843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300"/>
              </a:lnSpc>
            </a:pPr>
            <a:r>
              <a:rPr lang="en-US" sz="11000" spc="220">
                <a:solidFill>
                  <a:srgbClr val="292727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Les règles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938800" y="3533834"/>
            <a:ext cx="14632232" cy="100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373"/>
              </a:lnSpc>
            </a:pPr>
            <a:r>
              <a:rPr lang="en-US" sz="5299" b="true">
                <a:solidFill>
                  <a:srgbClr val="292727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C/ Je respecte tout le monde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938800" y="5389497"/>
            <a:ext cx="14632232" cy="48498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57900" indent="-528950" lvl="1">
              <a:lnSpc>
                <a:spcPts val="7741"/>
              </a:lnSpc>
              <a:buFont typeface="Arial"/>
              <a:buChar char="•"/>
            </a:pPr>
            <a:r>
              <a:rPr lang="en-US" sz="4899">
                <a:solidFill>
                  <a:srgbClr val="292727"/>
                </a:solidFill>
                <a:latin typeface="Public Sans"/>
                <a:ea typeface="Public Sans"/>
                <a:cs typeface="Public Sans"/>
                <a:sym typeface="Public Sans"/>
              </a:rPr>
              <a:t>Je respecte la parole des élèves </a:t>
            </a:r>
          </a:p>
          <a:p>
            <a:pPr algn="l" marL="1057900" indent="-528950" lvl="1">
              <a:lnSpc>
                <a:spcPts val="7741"/>
              </a:lnSpc>
              <a:buFont typeface="Arial"/>
              <a:buChar char="•"/>
            </a:pPr>
            <a:r>
              <a:rPr lang="en-US" sz="4899">
                <a:solidFill>
                  <a:srgbClr val="292727"/>
                </a:solidFill>
                <a:latin typeface="Public Sans"/>
                <a:ea typeface="Public Sans"/>
                <a:cs typeface="Public Sans"/>
                <a:sym typeface="Public Sans"/>
              </a:rPr>
              <a:t>J’ai le droit de ne pas être d’accord mais je le dis respectueusement</a:t>
            </a:r>
          </a:p>
          <a:p>
            <a:pPr algn="l">
              <a:lnSpc>
                <a:spcPts val="7741"/>
              </a:lnSpc>
            </a:pPr>
          </a:p>
          <a:p>
            <a:pPr algn="l">
              <a:lnSpc>
                <a:spcPts val="7741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8728558" y="9690312"/>
            <a:ext cx="1604605" cy="3892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 i="true">
                <a:solidFill>
                  <a:srgbClr val="292727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Bertel l’école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868" t="-12629" r="0" b="-1394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022642" y="6702722"/>
            <a:ext cx="14307375" cy="5476872"/>
          </a:xfrm>
          <a:custGeom>
            <a:avLst/>
            <a:gdLst/>
            <a:ahLst/>
            <a:cxnLst/>
            <a:rect r="r" b="b" t="t" l="l"/>
            <a:pathLst>
              <a:path h="5476872" w="14307375">
                <a:moveTo>
                  <a:pt x="0" y="0"/>
                </a:moveTo>
                <a:lnTo>
                  <a:pt x="14307374" y="0"/>
                </a:lnTo>
                <a:lnTo>
                  <a:pt x="14307374" y="5476872"/>
                </a:lnTo>
                <a:lnTo>
                  <a:pt x="0" y="54768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032649" y="420559"/>
            <a:ext cx="5226651" cy="4114800"/>
          </a:xfrm>
          <a:custGeom>
            <a:avLst/>
            <a:gdLst/>
            <a:ahLst/>
            <a:cxnLst/>
            <a:rect r="r" b="b" t="t" l="l"/>
            <a:pathLst>
              <a:path h="4114800" w="5226651">
                <a:moveTo>
                  <a:pt x="0" y="0"/>
                </a:moveTo>
                <a:lnTo>
                  <a:pt x="5226651" y="0"/>
                </a:lnTo>
                <a:lnTo>
                  <a:pt x="522665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343291" y="914400"/>
            <a:ext cx="12894054" cy="17843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300"/>
              </a:lnSpc>
            </a:pPr>
            <a:r>
              <a:rPr lang="en-US" sz="11000" spc="220">
                <a:solidFill>
                  <a:srgbClr val="292727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Les règles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938800" y="3533834"/>
            <a:ext cx="14632232" cy="100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373"/>
              </a:lnSpc>
            </a:pPr>
            <a:r>
              <a:rPr lang="en-US" sz="5299" b="true">
                <a:solidFill>
                  <a:srgbClr val="292727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D/ Je cherche des solutions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938800" y="5389497"/>
            <a:ext cx="14632232" cy="38688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57900" indent="-528950" lvl="1">
              <a:lnSpc>
                <a:spcPts val="7741"/>
              </a:lnSpc>
              <a:buFont typeface="Arial"/>
              <a:buChar char="•"/>
            </a:pPr>
            <a:r>
              <a:rPr lang="en-US" sz="4899">
                <a:solidFill>
                  <a:srgbClr val="292727"/>
                </a:solidFill>
                <a:latin typeface="Public Sans"/>
                <a:ea typeface="Public Sans"/>
                <a:cs typeface="Public Sans"/>
                <a:sym typeface="Public Sans"/>
              </a:rPr>
              <a:t>Nous sommes réunis pour trouver une solution</a:t>
            </a:r>
          </a:p>
          <a:p>
            <a:pPr algn="l" marL="1057900" indent="-528950" lvl="1">
              <a:lnSpc>
                <a:spcPts val="7741"/>
              </a:lnSpc>
              <a:buFont typeface="Arial"/>
              <a:buChar char="•"/>
            </a:pPr>
            <a:r>
              <a:rPr lang="en-US" sz="4899">
                <a:solidFill>
                  <a:srgbClr val="292727"/>
                </a:solidFill>
                <a:latin typeface="Public Sans"/>
                <a:ea typeface="Public Sans"/>
                <a:cs typeface="Public Sans"/>
                <a:sym typeface="Public Sans"/>
              </a:rPr>
              <a:t>Nous ne sommes pas un tribunal</a:t>
            </a:r>
          </a:p>
          <a:p>
            <a:pPr algn="l">
              <a:lnSpc>
                <a:spcPts val="7741"/>
              </a:lnSpc>
            </a:pPr>
          </a:p>
          <a:p>
            <a:pPr algn="l">
              <a:lnSpc>
                <a:spcPts val="7741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8728558" y="9690312"/>
            <a:ext cx="1604605" cy="3892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 i="true">
                <a:solidFill>
                  <a:srgbClr val="292727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Bertel l’école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868" t="-12629" r="0" b="-1394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022642" y="6702722"/>
            <a:ext cx="14307375" cy="5476872"/>
          </a:xfrm>
          <a:custGeom>
            <a:avLst/>
            <a:gdLst/>
            <a:ahLst/>
            <a:cxnLst/>
            <a:rect r="r" b="b" t="t" l="l"/>
            <a:pathLst>
              <a:path h="5476872" w="14307375">
                <a:moveTo>
                  <a:pt x="0" y="0"/>
                </a:moveTo>
                <a:lnTo>
                  <a:pt x="14307374" y="0"/>
                </a:lnTo>
                <a:lnTo>
                  <a:pt x="14307374" y="5476872"/>
                </a:lnTo>
                <a:lnTo>
                  <a:pt x="0" y="54768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938800" y="3420478"/>
            <a:ext cx="14632232" cy="4173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373"/>
              </a:lnSpc>
            </a:pPr>
            <a:r>
              <a:rPr lang="en-US" sz="5299" b="true">
                <a:solidFill>
                  <a:srgbClr val="292727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1) Les secrétaires résument la discussion</a:t>
            </a:r>
          </a:p>
          <a:p>
            <a:pPr algn="l">
              <a:lnSpc>
                <a:spcPts val="8373"/>
              </a:lnSpc>
            </a:pPr>
            <a:r>
              <a:rPr lang="en-US" sz="5299" b="true">
                <a:solidFill>
                  <a:srgbClr val="292727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2) On note les sujets que l’on aimerait aborder la prochaine fois</a:t>
            </a:r>
          </a:p>
          <a:p>
            <a:pPr algn="l">
              <a:lnSpc>
                <a:spcPts val="8373"/>
              </a:lnSpc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1704978" y="365536"/>
            <a:ext cx="3532367" cy="2940696"/>
          </a:xfrm>
          <a:custGeom>
            <a:avLst/>
            <a:gdLst/>
            <a:ahLst/>
            <a:cxnLst/>
            <a:rect r="r" b="b" t="t" l="l"/>
            <a:pathLst>
              <a:path h="2940696" w="3532367">
                <a:moveTo>
                  <a:pt x="0" y="0"/>
                </a:moveTo>
                <a:lnTo>
                  <a:pt x="3532367" y="0"/>
                </a:lnTo>
                <a:lnTo>
                  <a:pt x="3532367" y="2940696"/>
                </a:lnTo>
                <a:lnTo>
                  <a:pt x="0" y="29406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938800" y="886561"/>
            <a:ext cx="12894054" cy="17843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300"/>
              </a:lnSpc>
            </a:pPr>
            <a:r>
              <a:rPr lang="en-US" sz="11000" spc="220">
                <a:solidFill>
                  <a:srgbClr val="292727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Pour finir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728558" y="9690312"/>
            <a:ext cx="1604605" cy="3892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 i="true">
                <a:solidFill>
                  <a:srgbClr val="292727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Bertel l’école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868" t="-12629" r="0" b="-1394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022642" y="6702722"/>
            <a:ext cx="14307375" cy="5476872"/>
          </a:xfrm>
          <a:custGeom>
            <a:avLst/>
            <a:gdLst/>
            <a:ahLst/>
            <a:cxnLst/>
            <a:rect r="r" b="b" t="t" l="l"/>
            <a:pathLst>
              <a:path h="5476872" w="14307375">
                <a:moveTo>
                  <a:pt x="0" y="0"/>
                </a:moveTo>
                <a:lnTo>
                  <a:pt x="14307374" y="0"/>
                </a:lnTo>
                <a:lnTo>
                  <a:pt x="14307374" y="5476872"/>
                </a:lnTo>
                <a:lnTo>
                  <a:pt x="0" y="54768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984460" y="828102"/>
            <a:ext cx="2021955" cy="1606535"/>
          </a:xfrm>
          <a:custGeom>
            <a:avLst/>
            <a:gdLst/>
            <a:ahLst/>
            <a:cxnLst/>
            <a:rect r="r" b="b" t="t" l="l"/>
            <a:pathLst>
              <a:path h="1606535" w="2021955">
                <a:moveTo>
                  <a:pt x="0" y="0"/>
                </a:moveTo>
                <a:lnTo>
                  <a:pt x="2021955" y="0"/>
                </a:lnTo>
                <a:lnTo>
                  <a:pt x="2021955" y="1606535"/>
                </a:lnTo>
                <a:lnTo>
                  <a:pt x="0" y="16065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343291" y="914400"/>
            <a:ext cx="12894054" cy="17843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300"/>
              </a:lnSpc>
            </a:pPr>
            <a:r>
              <a:rPr lang="en-US" sz="11000" spc="220">
                <a:solidFill>
                  <a:srgbClr val="292727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De quoi parle-t-on ?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374184" y="3103273"/>
            <a:ext cx="14632232" cy="100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373"/>
              </a:lnSpc>
            </a:pPr>
            <a:r>
              <a:rPr lang="en-US" sz="5299" b="true">
                <a:solidFill>
                  <a:srgbClr val="292727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1)Je partage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627068" y="4523898"/>
            <a:ext cx="14632232" cy="28710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57900" indent="-528950" lvl="1">
              <a:lnSpc>
                <a:spcPts val="7741"/>
              </a:lnSpc>
              <a:buFont typeface="Arial"/>
              <a:buChar char="•"/>
            </a:pPr>
            <a:r>
              <a:rPr lang="en-US" sz="4899">
                <a:solidFill>
                  <a:srgbClr val="292727"/>
                </a:solidFill>
                <a:latin typeface="Public Sans"/>
                <a:ea typeface="Public Sans"/>
                <a:cs typeface="Public Sans"/>
                <a:sym typeface="Public Sans"/>
              </a:rPr>
              <a:t>Un moment, une activité que l’on a aimé à l’école</a:t>
            </a:r>
          </a:p>
          <a:p>
            <a:pPr algn="l" marL="1036310" indent="-518155" lvl="1">
              <a:lnSpc>
                <a:spcPts val="7583"/>
              </a:lnSpc>
              <a:buFont typeface="Arial"/>
              <a:buChar char="•"/>
            </a:pPr>
            <a:r>
              <a:rPr lang="en-US" sz="4799">
                <a:solidFill>
                  <a:srgbClr val="292727"/>
                </a:solidFill>
                <a:latin typeface="Public Sans"/>
                <a:ea typeface="Public Sans"/>
                <a:cs typeface="Public Sans"/>
                <a:sym typeface="Public Sans"/>
              </a:rPr>
              <a:t>Je complimente un camarade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728558" y="9690312"/>
            <a:ext cx="1604605" cy="3892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 i="true">
                <a:solidFill>
                  <a:srgbClr val="292727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Bertel l’école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868" t="-12629" r="0" b="-1394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022642" y="6702722"/>
            <a:ext cx="14307375" cy="5476872"/>
          </a:xfrm>
          <a:custGeom>
            <a:avLst/>
            <a:gdLst/>
            <a:ahLst/>
            <a:cxnLst/>
            <a:rect r="r" b="b" t="t" l="l"/>
            <a:pathLst>
              <a:path h="5476872" w="14307375">
                <a:moveTo>
                  <a:pt x="0" y="0"/>
                </a:moveTo>
                <a:lnTo>
                  <a:pt x="14307374" y="0"/>
                </a:lnTo>
                <a:lnTo>
                  <a:pt x="14307374" y="5476872"/>
                </a:lnTo>
                <a:lnTo>
                  <a:pt x="0" y="54768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984460" y="828102"/>
            <a:ext cx="2021955" cy="1606535"/>
          </a:xfrm>
          <a:custGeom>
            <a:avLst/>
            <a:gdLst/>
            <a:ahLst/>
            <a:cxnLst/>
            <a:rect r="r" b="b" t="t" l="l"/>
            <a:pathLst>
              <a:path h="1606535" w="2021955">
                <a:moveTo>
                  <a:pt x="0" y="0"/>
                </a:moveTo>
                <a:lnTo>
                  <a:pt x="2021955" y="0"/>
                </a:lnTo>
                <a:lnTo>
                  <a:pt x="2021955" y="1606535"/>
                </a:lnTo>
                <a:lnTo>
                  <a:pt x="0" y="16065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374184" y="3103273"/>
            <a:ext cx="14632232" cy="100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373"/>
              </a:lnSpc>
            </a:pPr>
            <a:r>
              <a:rPr lang="en-US" sz="5299" b="true">
                <a:solidFill>
                  <a:srgbClr val="292727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2) Résolution de problèmes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627068" y="4523898"/>
            <a:ext cx="14632232" cy="58309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57900" indent="-528950" lvl="1">
              <a:lnSpc>
                <a:spcPts val="7741"/>
              </a:lnSpc>
              <a:buFont typeface="Arial"/>
              <a:buChar char="•"/>
            </a:pPr>
            <a:r>
              <a:rPr lang="en-US" sz="4899">
                <a:solidFill>
                  <a:srgbClr val="292727"/>
                </a:solidFill>
                <a:latin typeface="Public Sans"/>
                <a:ea typeface="Public Sans"/>
                <a:cs typeface="Public Sans"/>
                <a:sym typeface="Public Sans"/>
              </a:rPr>
              <a:t>On expose le problème que l’on rencontre à l’école et/ou dans la classe et TOUT LE MONDE essaye de trouver une </a:t>
            </a:r>
            <a:r>
              <a:rPr lang="en-US" b="true" sz="4899">
                <a:solidFill>
                  <a:srgbClr val="292727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SOLUTION</a:t>
            </a:r>
          </a:p>
          <a:p>
            <a:pPr algn="l" marL="1057900" indent="-528950" lvl="1">
              <a:lnSpc>
                <a:spcPts val="7741"/>
              </a:lnSpc>
              <a:buFont typeface="Arial"/>
              <a:buChar char="•"/>
            </a:pPr>
            <a:r>
              <a:rPr lang="en-US" sz="4899">
                <a:solidFill>
                  <a:srgbClr val="292727"/>
                </a:solidFill>
                <a:latin typeface="Public Sans"/>
                <a:ea typeface="Public Sans"/>
                <a:cs typeface="Public Sans"/>
                <a:sym typeface="Public Sans"/>
              </a:rPr>
              <a:t>On propose ses</a:t>
            </a:r>
            <a:r>
              <a:rPr lang="en-US" b="true" sz="4899">
                <a:solidFill>
                  <a:srgbClr val="292727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idées, </a:t>
            </a:r>
            <a:r>
              <a:rPr lang="en-US" sz="4899">
                <a:solidFill>
                  <a:srgbClr val="292727"/>
                </a:solidFill>
                <a:latin typeface="Public Sans"/>
                <a:ea typeface="Public Sans"/>
                <a:cs typeface="Public Sans"/>
                <a:sym typeface="Public Sans"/>
              </a:rPr>
              <a:t>on les vote</a:t>
            </a:r>
          </a:p>
          <a:p>
            <a:pPr algn="l">
              <a:lnSpc>
                <a:spcPts val="7741"/>
              </a:lnSpc>
            </a:pPr>
          </a:p>
          <a:p>
            <a:pPr algn="l">
              <a:lnSpc>
                <a:spcPts val="7741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8728558" y="9690312"/>
            <a:ext cx="1604605" cy="3892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 i="true">
                <a:solidFill>
                  <a:srgbClr val="292727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Bertel l’école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090407" y="713802"/>
            <a:ext cx="12894054" cy="17843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300"/>
              </a:lnSpc>
            </a:pPr>
            <a:r>
              <a:rPr lang="en-US" sz="11000" spc="220">
                <a:solidFill>
                  <a:srgbClr val="292727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De quoi parle-t-on ?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868" t="-12629" r="0" b="-1394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022642" y="6702722"/>
            <a:ext cx="14307375" cy="5476872"/>
          </a:xfrm>
          <a:custGeom>
            <a:avLst/>
            <a:gdLst/>
            <a:ahLst/>
            <a:cxnLst/>
            <a:rect r="r" b="b" t="t" l="l"/>
            <a:pathLst>
              <a:path h="5476872" w="14307375">
                <a:moveTo>
                  <a:pt x="0" y="0"/>
                </a:moveTo>
                <a:lnTo>
                  <a:pt x="14307374" y="0"/>
                </a:lnTo>
                <a:lnTo>
                  <a:pt x="14307374" y="5476872"/>
                </a:lnTo>
                <a:lnTo>
                  <a:pt x="0" y="54768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984460" y="828102"/>
            <a:ext cx="2021955" cy="1606535"/>
          </a:xfrm>
          <a:custGeom>
            <a:avLst/>
            <a:gdLst/>
            <a:ahLst/>
            <a:cxnLst/>
            <a:rect r="r" b="b" t="t" l="l"/>
            <a:pathLst>
              <a:path h="1606535" w="2021955">
                <a:moveTo>
                  <a:pt x="0" y="0"/>
                </a:moveTo>
                <a:lnTo>
                  <a:pt x="2021955" y="0"/>
                </a:lnTo>
                <a:lnTo>
                  <a:pt x="2021955" y="1606535"/>
                </a:lnTo>
                <a:lnTo>
                  <a:pt x="0" y="16065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343291" y="914400"/>
            <a:ext cx="12894054" cy="17843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300"/>
              </a:lnSpc>
            </a:pPr>
            <a:r>
              <a:rPr lang="en-US" sz="11000" spc="220">
                <a:solidFill>
                  <a:srgbClr val="292727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De quoi parle-t-on ?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374184" y="3103273"/>
            <a:ext cx="14632232" cy="100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373"/>
              </a:lnSpc>
            </a:pPr>
            <a:r>
              <a:rPr lang="en-US" sz="5299" b="true">
                <a:solidFill>
                  <a:srgbClr val="292727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3) Proposition pour la classe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627068" y="4523898"/>
            <a:ext cx="14632232" cy="58309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57900" indent="-528950" lvl="1">
              <a:lnSpc>
                <a:spcPts val="7741"/>
              </a:lnSpc>
              <a:buFont typeface="Arial"/>
              <a:buChar char="•"/>
            </a:pPr>
            <a:r>
              <a:rPr lang="en-US" sz="4899">
                <a:solidFill>
                  <a:srgbClr val="292727"/>
                </a:solidFill>
                <a:latin typeface="Public Sans"/>
                <a:ea typeface="Public Sans"/>
                <a:cs typeface="Public Sans"/>
                <a:sym typeface="Public Sans"/>
              </a:rPr>
              <a:t>Je propose une idée pour l’école et/ou la classe</a:t>
            </a:r>
          </a:p>
          <a:p>
            <a:pPr algn="l" marL="1057900" indent="-528950" lvl="1">
              <a:lnSpc>
                <a:spcPts val="7741"/>
              </a:lnSpc>
              <a:buFont typeface="Arial"/>
              <a:buChar char="•"/>
            </a:pPr>
            <a:r>
              <a:rPr lang="en-US" sz="4899">
                <a:solidFill>
                  <a:srgbClr val="292727"/>
                </a:solidFill>
                <a:latin typeface="Public Sans"/>
                <a:ea typeface="Public Sans"/>
                <a:cs typeface="Public Sans"/>
                <a:sym typeface="Public Sans"/>
              </a:rPr>
              <a:t>Je demande à ce qu’on change/modifie quelque chose </a:t>
            </a:r>
          </a:p>
          <a:p>
            <a:pPr algn="l" marL="1057900" indent="-528950" lvl="1">
              <a:lnSpc>
                <a:spcPts val="7741"/>
              </a:lnSpc>
              <a:buFont typeface="Arial"/>
              <a:buChar char="•"/>
            </a:pPr>
            <a:r>
              <a:rPr lang="en-US" sz="4899">
                <a:solidFill>
                  <a:srgbClr val="292727"/>
                </a:solidFill>
                <a:latin typeface="Public Sans"/>
                <a:ea typeface="Public Sans"/>
                <a:cs typeface="Public Sans"/>
                <a:sym typeface="Public Sans"/>
              </a:rPr>
              <a:t>Je propose de faire un exposé sur....</a:t>
            </a:r>
          </a:p>
          <a:p>
            <a:pPr algn="l">
              <a:lnSpc>
                <a:spcPts val="7741"/>
              </a:lnSpc>
            </a:pPr>
          </a:p>
          <a:p>
            <a:pPr algn="l">
              <a:lnSpc>
                <a:spcPts val="7741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8728558" y="9690312"/>
            <a:ext cx="1604605" cy="3892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 i="true">
                <a:solidFill>
                  <a:srgbClr val="292727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Bertel l’école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868" t="-12629" r="0" b="-1394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022642" y="6702722"/>
            <a:ext cx="14307375" cy="5476872"/>
          </a:xfrm>
          <a:custGeom>
            <a:avLst/>
            <a:gdLst/>
            <a:ahLst/>
            <a:cxnLst/>
            <a:rect r="r" b="b" t="t" l="l"/>
            <a:pathLst>
              <a:path h="5476872" w="14307375">
                <a:moveTo>
                  <a:pt x="0" y="0"/>
                </a:moveTo>
                <a:lnTo>
                  <a:pt x="14307374" y="0"/>
                </a:lnTo>
                <a:lnTo>
                  <a:pt x="14307374" y="5476872"/>
                </a:lnTo>
                <a:lnTo>
                  <a:pt x="0" y="54768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984460" y="828102"/>
            <a:ext cx="2021955" cy="1606535"/>
          </a:xfrm>
          <a:custGeom>
            <a:avLst/>
            <a:gdLst/>
            <a:ahLst/>
            <a:cxnLst/>
            <a:rect r="r" b="b" t="t" l="l"/>
            <a:pathLst>
              <a:path h="1606535" w="2021955">
                <a:moveTo>
                  <a:pt x="0" y="0"/>
                </a:moveTo>
                <a:lnTo>
                  <a:pt x="2021955" y="0"/>
                </a:lnTo>
                <a:lnTo>
                  <a:pt x="2021955" y="1606535"/>
                </a:lnTo>
                <a:lnTo>
                  <a:pt x="0" y="16065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343291" y="914400"/>
            <a:ext cx="12894054" cy="17843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300"/>
              </a:lnSpc>
            </a:pPr>
            <a:r>
              <a:rPr lang="en-US" sz="11000" spc="220">
                <a:solidFill>
                  <a:srgbClr val="292727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De quoi parle-t-on ?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374184" y="3103273"/>
            <a:ext cx="14632232" cy="100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373"/>
              </a:lnSpc>
            </a:pPr>
            <a:r>
              <a:rPr lang="en-US" sz="5299" b="true">
                <a:solidFill>
                  <a:srgbClr val="292727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4) Questions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627068" y="4523898"/>
            <a:ext cx="14632232" cy="48498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57900" indent="-528950" lvl="1">
              <a:lnSpc>
                <a:spcPts val="7741"/>
              </a:lnSpc>
              <a:buFont typeface="Arial"/>
              <a:buChar char="•"/>
            </a:pPr>
            <a:r>
              <a:rPr lang="en-US" sz="4899">
                <a:solidFill>
                  <a:srgbClr val="292727"/>
                </a:solidFill>
                <a:latin typeface="Public Sans"/>
                <a:ea typeface="Public Sans"/>
                <a:cs typeface="Public Sans"/>
                <a:sym typeface="Public Sans"/>
              </a:rPr>
              <a:t>Je peux poser une question qui a un </a:t>
            </a:r>
            <a:r>
              <a:rPr lang="en-US" b="true" sz="4899">
                <a:solidFill>
                  <a:srgbClr val="292727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rapport avec l’école et/ou la classe (emploi du temps, activités et/ou sorties à venir...)</a:t>
            </a:r>
          </a:p>
          <a:p>
            <a:pPr algn="l">
              <a:lnSpc>
                <a:spcPts val="7741"/>
              </a:lnSpc>
            </a:pPr>
          </a:p>
          <a:p>
            <a:pPr algn="l">
              <a:lnSpc>
                <a:spcPts val="7741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8728558" y="9690312"/>
            <a:ext cx="1604605" cy="3892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 i="true">
                <a:solidFill>
                  <a:srgbClr val="292727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Bertel l’école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868" t="-12629" r="0" b="-1394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022642" y="6702722"/>
            <a:ext cx="14307375" cy="5476872"/>
          </a:xfrm>
          <a:custGeom>
            <a:avLst/>
            <a:gdLst/>
            <a:ahLst/>
            <a:cxnLst/>
            <a:rect r="r" b="b" t="t" l="l"/>
            <a:pathLst>
              <a:path h="5476872" w="14307375">
                <a:moveTo>
                  <a:pt x="0" y="0"/>
                </a:moveTo>
                <a:lnTo>
                  <a:pt x="14307374" y="0"/>
                </a:lnTo>
                <a:lnTo>
                  <a:pt x="14307374" y="5476872"/>
                </a:lnTo>
                <a:lnTo>
                  <a:pt x="0" y="54768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458999" y="641347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343291" y="914400"/>
            <a:ext cx="12894054" cy="17843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300"/>
              </a:lnSpc>
            </a:pPr>
            <a:r>
              <a:rPr lang="en-US" sz="11000" spc="220">
                <a:solidFill>
                  <a:srgbClr val="292727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Qui fait quoi ?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374184" y="4450891"/>
            <a:ext cx="14632232" cy="100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373"/>
              </a:lnSpc>
            </a:pPr>
            <a:r>
              <a:rPr lang="en-US" sz="5299" b="true">
                <a:solidFill>
                  <a:srgbClr val="292727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A/ Maître du temps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017048" y="5520136"/>
            <a:ext cx="14632232" cy="58309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57900" indent="-528950" lvl="1">
              <a:lnSpc>
                <a:spcPts val="7741"/>
              </a:lnSpc>
              <a:buFont typeface="Arial"/>
              <a:buChar char="•"/>
            </a:pPr>
            <a:r>
              <a:rPr lang="en-US" sz="4899">
                <a:solidFill>
                  <a:srgbClr val="292727"/>
                </a:solidFill>
                <a:latin typeface="Public Sans"/>
                <a:ea typeface="Public Sans"/>
                <a:cs typeface="Public Sans"/>
                <a:sym typeface="Public Sans"/>
              </a:rPr>
              <a:t>Il veille à ce que la séance ne dépasse pas le temps indiqué par la maîtresse</a:t>
            </a:r>
          </a:p>
          <a:p>
            <a:pPr algn="l" marL="1057900" indent="-528950" lvl="1">
              <a:lnSpc>
                <a:spcPts val="7741"/>
              </a:lnSpc>
              <a:buFont typeface="Arial"/>
              <a:buChar char="•"/>
            </a:pPr>
            <a:r>
              <a:rPr lang="en-US" sz="4899">
                <a:solidFill>
                  <a:srgbClr val="292727"/>
                </a:solidFill>
                <a:latin typeface="Public Sans"/>
                <a:ea typeface="Public Sans"/>
                <a:cs typeface="Public Sans"/>
                <a:sym typeface="Public Sans"/>
              </a:rPr>
              <a:t>Il indique lorsqu’il reste 5 minutes avant la fin du conseil. </a:t>
            </a:r>
          </a:p>
          <a:p>
            <a:pPr algn="l">
              <a:lnSpc>
                <a:spcPts val="7741"/>
              </a:lnSpc>
            </a:pPr>
          </a:p>
          <a:p>
            <a:pPr algn="l">
              <a:lnSpc>
                <a:spcPts val="7741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8728558" y="9690312"/>
            <a:ext cx="1604605" cy="3892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 i="true">
                <a:solidFill>
                  <a:srgbClr val="292727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Bertel l’école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868" t="-12629" r="0" b="-1394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022642" y="6702722"/>
            <a:ext cx="14307375" cy="5476872"/>
          </a:xfrm>
          <a:custGeom>
            <a:avLst/>
            <a:gdLst/>
            <a:ahLst/>
            <a:cxnLst/>
            <a:rect r="r" b="b" t="t" l="l"/>
            <a:pathLst>
              <a:path h="5476872" w="14307375">
                <a:moveTo>
                  <a:pt x="0" y="0"/>
                </a:moveTo>
                <a:lnTo>
                  <a:pt x="14307374" y="0"/>
                </a:lnTo>
                <a:lnTo>
                  <a:pt x="14307374" y="5476872"/>
                </a:lnTo>
                <a:lnTo>
                  <a:pt x="0" y="54768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343291" y="914400"/>
            <a:ext cx="12894054" cy="17843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300"/>
              </a:lnSpc>
            </a:pPr>
            <a:r>
              <a:rPr lang="en-US" sz="11000" spc="220">
                <a:solidFill>
                  <a:srgbClr val="292727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Qui fait quoi ?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627068" y="3430680"/>
            <a:ext cx="14632232" cy="100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373"/>
              </a:lnSpc>
            </a:pPr>
            <a:r>
              <a:rPr lang="en-US" sz="5299" b="true">
                <a:solidFill>
                  <a:srgbClr val="292727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B/ Les secrétaires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938800" y="5389497"/>
            <a:ext cx="14632232" cy="58309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57900" indent="-528950" lvl="1">
              <a:lnSpc>
                <a:spcPts val="7741"/>
              </a:lnSpc>
              <a:buFont typeface="Arial"/>
              <a:buChar char="•"/>
            </a:pPr>
            <a:r>
              <a:rPr lang="en-US" sz="4899">
                <a:solidFill>
                  <a:srgbClr val="292727"/>
                </a:solidFill>
                <a:latin typeface="Public Sans"/>
                <a:ea typeface="Public Sans"/>
                <a:cs typeface="Public Sans"/>
                <a:sym typeface="Public Sans"/>
              </a:rPr>
              <a:t>Ils/elles notent les </a:t>
            </a:r>
            <a:r>
              <a:rPr lang="en-US" sz="4899" u="sng">
                <a:solidFill>
                  <a:srgbClr val="292727"/>
                </a:solidFill>
                <a:latin typeface="Public Sans"/>
                <a:ea typeface="Public Sans"/>
                <a:cs typeface="Public Sans"/>
                <a:sym typeface="Public Sans"/>
              </a:rPr>
              <a:t>informations importantes</a:t>
            </a:r>
            <a:r>
              <a:rPr lang="en-US" sz="4899">
                <a:solidFill>
                  <a:srgbClr val="292727"/>
                </a:solidFill>
                <a:latin typeface="Public Sans"/>
                <a:ea typeface="Public Sans"/>
                <a:cs typeface="Public Sans"/>
                <a:sym typeface="Public Sans"/>
              </a:rPr>
              <a:t> qui se disent : réalisation d’un </a:t>
            </a:r>
            <a:r>
              <a:rPr lang="en-US" sz="4899" u="sng">
                <a:solidFill>
                  <a:srgbClr val="292727"/>
                </a:solidFill>
                <a:latin typeface="Public Sans"/>
                <a:ea typeface="Public Sans"/>
                <a:cs typeface="Public Sans"/>
                <a:sym typeface="Public Sans"/>
              </a:rPr>
              <a:t>compte rendu</a:t>
            </a:r>
          </a:p>
          <a:p>
            <a:pPr algn="l" marL="1057900" indent="-528950" lvl="1">
              <a:lnSpc>
                <a:spcPts val="7741"/>
              </a:lnSpc>
              <a:buFont typeface="Arial"/>
              <a:buChar char="•"/>
            </a:pPr>
            <a:r>
              <a:rPr lang="en-US" sz="4899">
                <a:solidFill>
                  <a:srgbClr val="292727"/>
                </a:solidFill>
                <a:latin typeface="Public Sans"/>
                <a:ea typeface="Public Sans"/>
                <a:cs typeface="Public Sans"/>
                <a:sym typeface="Public Sans"/>
              </a:rPr>
              <a:t>Phrases courtes , les fautes ne sont pas sanctionnées</a:t>
            </a:r>
          </a:p>
          <a:p>
            <a:pPr algn="l">
              <a:lnSpc>
                <a:spcPts val="7741"/>
              </a:lnSpc>
            </a:pPr>
          </a:p>
          <a:p>
            <a:pPr algn="l">
              <a:lnSpc>
                <a:spcPts val="7741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8728558" y="9690312"/>
            <a:ext cx="1604605" cy="3892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 i="true">
                <a:solidFill>
                  <a:srgbClr val="292727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Bertel l’école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3044731" y="697886"/>
            <a:ext cx="3217513" cy="4445614"/>
          </a:xfrm>
          <a:custGeom>
            <a:avLst/>
            <a:gdLst/>
            <a:ahLst/>
            <a:cxnLst/>
            <a:rect r="r" b="b" t="t" l="l"/>
            <a:pathLst>
              <a:path h="4445614" w="3217513">
                <a:moveTo>
                  <a:pt x="0" y="0"/>
                </a:moveTo>
                <a:lnTo>
                  <a:pt x="3217513" y="0"/>
                </a:lnTo>
                <a:lnTo>
                  <a:pt x="3217513" y="4445614"/>
                </a:lnTo>
                <a:lnTo>
                  <a:pt x="0" y="44456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2197511">
            <a:off x="13904265" y="1440226"/>
            <a:ext cx="2018879" cy="1413215"/>
          </a:xfrm>
          <a:custGeom>
            <a:avLst/>
            <a:gdLst/>
            <a:ahLst/>
            <a:cxnLst/>
            <a:rect r="r" b="b" t="t" l="l"/>
            <a:pathLst>
              <a:path h="1413215" w="2018879">
                <a:moveTo>
                  <a:pt x="0" y="0"/>
                </a:moveTo>
                <a:lnTo>
                  <a:pt x="2018879" y="0"/>
                </a:lnTo>
                <a:lnTo>
                  <a:pt x="2018879" y="1413215"/>
                </a:lnTo>
                <a:lnTo>
                  <a:pt x="0" y="14132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868" t="-12629" r="0" b="-1394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022642" y="6702722"/>
            <a:ext cx="14307375" cy="5476872"/>
          </a:xfrm>
          <a:custGeom>
            <a:avLst/>
            <a:gdLst/>
            <a:ahLst/>
            <a:cxnLst/>
            <a:rect r="r" b="b" t="t" l="l"/>
            <a:pathLst>
              <a:path h="5476872" w="14307375">
                <a:moveTo>
                  <a:pt x="0" y="0"/>
                </a:moveTo>
                <a:lnTo>
                  <a:pt x="14307374" y="0"/>
                </a:lnTo>
                <a:lnTo>
                  <a:pt x="14307374" y="5476872"/>
                </a:lnTo>
                <a:lnTo>
                  <a:pt x="0" y="54768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343291" y="914400"/>
            <a:ext cx="12894054" cy="17843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300"/>
              </a:lnSpc>
            </a:pPr>
            <a:r>
              <a:rPr lang="en-US" sz="11000" spc="220">
                <a:solidFill>
                  <a:srgbClr val="292727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Qui fait quoi ?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627068" y="2498722"/>
            <a:ext cx="14632232" cy="100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373"/>
              </a:lnSpc>
            </a:pPr>
            <a:r>
              <a:rPr lang="en-US" sz="5299" b="true">
                <a:solidFill>
                  <a:srgbClr val="292727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B/ Les secrétaires - Document à renseigner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811720" y="3397440"/>
            <a:ext cx="14262929" cy="6208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77"/>
              </a:lnSpc>
            </a:pPr>
            <a:r>
              <a:rPr lang="en-US" sz="2993" u="sng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Qui fait quoi ?</a:t>
            </a:r>
          </a:p>
          <a:p>
            <a:pPr algn="l" marL="646351" indent="-323175" lvl="1">
              <a:lnSpc>
                <a:spcPts val="6077"/>
              </a:lnSpc>
              <a:buFont typeface="Arial"/>
              <a:buChar char="•"/>
            </a:pPr>
            <a:r>
              <a:rPr lang="en-US" sz="2993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Donneur/donneuse de parole : .....................................................................</a:t>
            </a:r>
          </a:p>
          <a:p>
            <a:pPr algn="l" marL="646351" indent="-323175" lvl="1">
              <a:lnSpc>
                <a:spcPts val="6077"/>
              </a:lnSpc>
              <a:buFont typeface="Arial"/>
              <a:buChar char="•"/>
            </a:pPr>
            <a:r>
              <a:rPr lang="en-US" sz="2993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Reformulateur/reformulatrice : ..................................................................</a:t>
            </a:r>
          </a:p>
          <a:p>
            <a:pPr algn="l" marL="646351" indent="-323175" lvl="1">
              <a:lnSpc>
                <a:spcPts val="6077"/>
              </a:lnSpc>
              <a:buFont typeface="Arial"/>
              <a:buChar char="•"/>
            </a:pPr>
            <a:r>
              <a:rPr lang="en-US" sz="2993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Maître du temps : ...........................................................................................</a:t>
            </a:r>
          </a:p>
          <a:p>
            <a:pPr algn="l" marL="646351" indent="-323175" lvl="1">
              <a:lnSpc>
                <a:spcPts val="6077"/>
              </a:lnSpc>
              <a:buFont typeface="Arial"/>
              <a:buChar char="•"/>
            </a:pPr>
            <a:r>
              <a:rPr lang="en-US" sz="2993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Les secrétaires : .............................................................................................</a:t>
            </a:r>
          </a:p>
          <a:p>
            <a:pPr algn="l" marL="646351" indent="-323175" lvl="1">
              <a:lnSpc>
                <a:spcPts val="6077"/>
              </a:lnSpc>
              <a:buFont typeface="Arial"/>
              <a:buChar char="•"/>
            </a:pPr>
            <a:r>
              <a:rPr lang="en-US" sz="2993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Dessinateur/dessinatrice : ...........................................................................</a:t>
            </a:r>
          </a:p>
          <a:p>
            <a:pPr algn="l">
              <a:lnSpc>
                <a:spcPts val="1215"/>
              </a:lnSpc>
            </a:pPr>
          </a:p>
          <a:p>
            <a:pPr algn="l">
              <a:lnSpc>
                <a:spcPts val="6077"/>
              </a:lnSpc>
            </a:pPr>
            <a:r>
              <a:rPr lang="en-US" sz="2993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Heure du </a:t>
            </a:r>
            <a:r>
              <a:rPr lang="en-US" sz="2993" u="sng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début</a:t>
            </a:r>
            <a:r>
              <a:rPr lang="en-US" sz="2993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du conseil : ................ / Heure de </a:t>
            </a:r>
            <a:r>
              <a:rPr lang="en-US" sz="2993" u="sng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fin</a:t>
            </a:r>
            <a:r>
              <a:rPr lang="en-US" sz="2993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du conseil : ................</a:t>
            </a:r>
          </a:p>
          <a:p>
            <a:pPr algn="l">
              <a:lnSpc>
                <a:spcPts val="6077"/>
              </a:lnSpc>
            </a:pPr>
            <a:r>
              <a:rPr lang="en-US" sz="2993" u="sng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Les points abordés :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140881" y="9693785"/>
            <a:ext cx="1604605" cy="3892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 i="true">
                <a:solidFill>
                  <a:srgbClr val="292727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Bertel l’école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868" t="-12629" r="0" b="-1394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022642" y="6702722"/>
            <a:ext cx="14307375" cy="5476872"/>
          </a:xfrm>
          <a:custGeom>
            <a:avLst/>
            <a:gdLst/>
            <a:ahLst/>
            <a:cxnLst/>
            <a:rect r="r" b="b" t="t" l="l"/>
            <a:pathLst>
              <a:path h="5476872" w="14307375">
                <a:moveTo>
                  <a:pt x="0" y="0"/>
                </a:moveTo>
                <a:lnTo>
                  <a:pt x="14307374" y="0"/>
                </a:lnTo>
                <a:lnTo>
                  <a:pt x="14307374" y="5476872"/>
                </a:lnTo>
                <a:lnTo>
                  <a:pt x="0" y="54768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343291" y="914400"/>
            <a:ext cx="12894054" cy="17843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300"/>
              </a:lnSpc>
            </a:pPr>
            <a:r>
              <a:rPr lang="en-US" sz="11000" spc="220">
                <a:solidFill>
                  <a:srgbClr val="292727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Qui fait quoi ?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627068" y="3533834"/>
            <a:ext cx="14632232" cy="100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373"/>
              </a:lnSpc>
            </a:pPr>
            <a:r>
              <a:rPr lang="en-US" sz="5299" b="true">
                <a:solidFill>
                  <a:srgbClr val="292727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C/ Reformulateur/reformulatrice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825443" y="4459159"/>
            <a:ext cx="14632232" cy="58309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57900" indent="-528950" lvl="1">
              <a:lnSpc>
                <a:spcPts val="7741"/>
              </a:lnSpc>
              <a:buFont typeface="Arial"/>
              <a:buChar char="•"/>
            </a:pPr>
            <a:r>
              <a:rPr lang="en-US" sz="4899">
                <a:solidFill>
                  <a:srgbClr val="292727"/>
                </a:solidFill>
                <a:latin typeface="Public Sans"/>
                <a:ea typeface="Public Sans"/>
                <a:cs typeface="Public Sans"/>
                <a:sym typeface="Public Sans"/>
              </a:rPr>
              <a:t>Il répète ce qu’un camarade a dit si le secrétaire, ou un autre élève n’a pas entendu</a:t>
            </a:r>
          </a:p>
          <a:p>
            <a:pPr algn="l" marL="1057900" indent="-528950" lvl="1">
              <a:lnSpc>
                <a:spcPts val="7741"/>
              </a:lnSpc>
              <a:buFont typeface="Arial"/>
              <a:buChar char="•"/>
            </a:pPr>
            <a:r>
              <a:rPr lang="en-US" sz="4899">
                <a:solidFill>
                  <a:srgbClr val="292727"/>
                </a:solidFill>
                <a:latin typeface="Public Sans"/>
                <a:ea typeface="Public Sans"/>
                <a:cs typeface="Public Sans"/>
                <a:sym typeface="Public Sans"/>
              </a:rPr>
              <a:t>Il peut aussi venir en aide à un élève qui n’arrive pas à s’exprimer</a:t>
            </a:r>
          </a:p>
          <a:p>
            <a:pPr algn="l">
              <a:lnSpc>
                <a:spcPts val="7741"/>
              </a:lnSpc>
            </a:pPr>
          </a:p>
          <a:p>
            <a:pPr algn="l">
              <a:lnSpc>
                <a:spcPts val="7741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8728558" y="9690312"/>
            <a:ext cx="1604605" cy="3892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 i="true">
                <a:solidFill>
                  <a:srgbClr val="292727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Bertel l’école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3558825" y="547668"/>
            <a:ext cx="3898849" cy="3586941"/>
          </a:xfrm>
          <a:custGeom>
            <a:avLst/>
            <a:gdLst/>
            <a:ahLst/>
            <a:cxnLst/>
            <a:rect r="r" b="b" t="t" l="l"/>
            <a:pathLst>
              <a:path h="3586941" w="3898849">
                <a:moveTo>
                  <a:pt x="0" y="0"/>
                </a:moveTo>
                <a:lnTo>
                  <a:pt x="3898849" y="0"/>
                </a:lnTo>
                <a:lnTo>
                  <a:pt x="3898849" y="3586941"/>
                </a:lnTo>
                <a:lnTo>
                  <a:pt x="0" y="35869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DAFtq7LELvY</dc:identifier>
  <dcterms:modified xsi:type="dcterms:W3CDTF">2011-08-01T06:04:30Z</dcterms:modified>
  <cp:revision>1</cp:revision>
  <dc:title>Conseil de classe</dc:title>
</cp:coreProperties>
</file>